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8" r:id="rId3"/>
    <p:sldId id="259" r:id="rId4"/>
    <p:sldId id="268" r:id="rId5"/>
    <p:sldId id="299" r:id="rId6"/>
    <p:sldId id="300" r:id="rId7"/>
    <p:sldId id="334" r:id="rId8"/>
    <p:sldId id="303" r:id="rId9"/>
    <p:sldId id="307" r:id="rId10"/>
    <p:sldId id="308" r:id="rId11"/>
    <p:sldId id="304" r:id="rId12"/>
    <p:sldId id="305" r:id="rId13"/>
    <p:sldId id="310" r:id="rId14"/>
    <p:sldId id="309" r:id="rId15"/>
    <p:sldId id="286" r:id="rId16"/>
    <p:sldId id="287" r:id="rId18"/>
    <p:sldId id="290" r:id="rId19"/>
    <p:sldId id="291" r:id="rId20"/>
    <p:sldId id="301" r:id="rId21"/>
    <p:sldId id="336" r:id="rId22"/>
    <p:sldId id="293" r:id="rId23"/>
    <p:sldId id="274" r:id="rId24"/>
    <p:sldId id="275" r:id="rId25"/>
    <p:sldId id="276" r:id="rId26"/>
    <p:sldId id="277" r:id="rId27"/>
    <p:sldId id="337" r:id="rId28"/>
    <p:sldId id="294" r:id="rId29"/>
    <p:sldId id="278" r:id="rId30"/>
    <p:sldId id="295" r:id="rId31"/>
    <p:sldId id="296" r:id="rId32"/>
    <p:sldId id="302" r:id="rId33"/>
    <p:sldId id="297" r:id="rId34"/>
    <p:sldId id="298" r:id="rId35"/>
    <p:sldId id="282" r:id="rId36"/>
    <p:sldId id="284" r:id="rId37"/>
    <p:sldId id="28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7" Type="http://schemas.openxmlformats.org/officeDocument/2006/relationships/hyperlink" Target="https://docs.aws.amazon.com/cdk/api/v2/docs/aws-cdk-lib.assertions-readme.html" TargetMode="External"/><Relationship Id="rId6" Type="http://schemas.openxmlformats.org/officeDocument/2006/relationships/hyperlink" Target="https://github.com/aws/aws-cdk/blob/master/packages/aws-cdk/README.md#disabling-rollback" TargetMode="External"/><Relationship Id="rId5" Type="http://schemas.openxmlformats.org/officeDocument/2006/relationships/hyperlink" Target="https://aws.amazon.com/about-aws/whats-new/2021/08/aws-cloudformation-troubleshoot-errors/" TargetMode="External"/><Relationship Id="rId4" Type="http://schemas.openxmlformats.org/officeDocument/2006/relationships/hyperlink" Target="https://docs.aws.amazon.com/cdk/v2/guide/cli.html#cli-deploy" TargetMode="External"/><Relationship Id="rId3" Type="http://schemas.openxmlformats.org/officeDocument/2006/relationships/hyperlink" Target="https://docs.aws.amazon.com/cdk/api/v2/docs/aws-construct-library.html"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defRPr/>
            </a:pPr>
            <a:r>
              <a:rPr lang="en-GB" dirty="0" err="1"/>
              <a:t>docs.aws.amazon.com</a:t>
            </a:r>
            <a:r>
              <a:rPr lang="en-GB" dirty="0"/>
              <a:t>/</a:t>
            </a:r>
            <a:r>
              <a:rPr lang="en-GB" dirty="0" err="1"/>
              <a:t>cdk</a:t>
            </a:r>
            <a:r>
              <a:rPr lang="en-GB" dirty="0"/>
              <a:t>/v2/guide/migrating-v2.html</a:t>
            </a:r>
            <a:endParaRPr lang="en-US"/>
          </a:p>
          <a:p>
            <a:endParaRPr kumimoji="1" lang="sv-SE" altLang="ja-JP" dirty="0"/>
          </a:p>
          <a:p>
            <a:pPr marL="0" marR="0" lvl="0" indent="0" algn="l" defTabSz="914400" rtl="0" eaLnBrk="1" fontAlgn="auto" latinLnBrk="0" hangingPunct="1">
              <a:lnSpc>
                <a:spcPct val="100000"/>
              </a:lnSpc>
              <a:spcBef>
                <a:spcPts val="0"/>
              </a:spcBef>
              <a:spcAft>
                <a:spcPts val="300"/>
              </a:spcAft>
              <a:buClrTx/>
              <a:buSzTx/>
              <a:buFontTx/>
              <a:buNone/>
              <a:defRPr/>
            </a:pPr>
            <a:r>
              <a:rPr lang="en-GB" dirty="0"/>
              <a:t>AWS CDK V2 – defines a consolidated construct Library so its easier to stay up to date</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AU" dirty="0"/>
              <a:t>AWS CDK v2 only includes stable APIs, which comply with Semantic Versioning (</a:t>
            </a:r>
            <a:r>
              <a:rPr lang="en-AU" dirty="0" err="1"/>
              <a:t>semver</a:t>
            </a:r>
            <a:r>
              <a:rPr lang="en-AU" dirty="0"/>
              <a:t>), so you can confidently update to new minor versions. The CDK follows the “release early, release often” philosophy to encourage community participation, and we will continue deliver new features  via experimental APIs for your feedback. However, going forward, experimental modules will be distributed separately from </a:t>
            </a:r>
            <a:r>
              <a:rPr lang="en-AU" dirty="0" err="1"/>
              <a:t>aws</a:t>
            </a:r>
            <a:r>
              <a:rPr lang="en-AU" dirty="0"/>
              <a:t>-</a:t>
            </a:r>
            <a:r>
              <a:rPr lang="en-AU" dirty="0" err="1"/>
              <a:t>cdk</a:t>
            </a:r>
            <a:r>
              <a:rPr lang="en-AU" dirty="0"/>
              <a:t>-lib, versioned clearly to indicate their pre-release status, and will only be merged into </a:t>
            </a:r>
            <a:r>
              <a:rPr lang="en-AU" dirty="0" err="1"/>
              <a:t>aws</a:t>
            </a:r>
            <a:r>
              <a:rPr lang="en-AU" dirty="0"/>
              <a:t>-</a:t>
            </a:r>
            <a:r>
              <a:rPr lang="en-AU" dirty="0" err="1"/>
              <a:t>cdk</a:t>
            </a:r>
            <a:r>
              <a:rPr lang="en-AU" dirty="0"/>
              <a:t>-lib when mature and stable. </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AU" dirty="0"/>
              <a:t>In addition to simplified packing, the CDK includes developer productivity improvements such as a </a:t>
            </a:r>
            <a:r>
              <a:rPr lang="en-AU" dirty="0">
                <a:hlinkClick r:id="rId3"/>
              </a:rPr>
              <a:t>CDK API reference</a:t>
            </a:r>
            <a:r>
              <a:rPr lang="en-AU" dirty="0"/>
              <a:t> refresh with code snippets throughout, </a:t>
            </a:r>
            <a:r>
              <a:rPr lang="en-AU" dirty="0">
                <a:hlinkClick r:id="rId4"/>
              </a:rPr>
              <a:t>CDK Watch</a:t>
            </a:r>
            <a:r>
              <a:rPr lang="en-AU" dirty="0"/>
              <a:t> for faster inner-loop development iterations on the application code (AWS Lambda handler code, Amazon ECS tasks, and AWS Step Function state machines) in your CDK project. You can also </a:t>
            </a:r>
            <a:r>
              <a:rPr lang="en-AU" dirty="0">
                <a:hlinkClick r:id="rId5"/>
              </a:rPr>
              <a:t>preserve successfully provisioned resources</a:t>
            </a:r>
            <a:r>
              <a:rPr lang="en-AU" dirty="0"/>
              <a:t> by </a:t>
            </a:r>
            <a:r>
              <a:rPr lang="en-AU" dirty="0">
                <a:hlinkClick r:id="rId6"/>
              </a:rPr>
              <a:t>disabling automatic stack rollbacks</a:t>
            </a:r>
            <a:r>
              <a:rPr lang="en-AU" dirty="0"/>
              <a:t>, further reducing deployment and iteration time. To find issues earlier in your infrastructure code development cycle, you can use the new </a:t>
            </a:r>
            <a:r>
              <a:rPr lang="en-AU" dirty="0">
                <a:hlinkClick r:id="rId7"/>
              </a:rPr>
              <a:t>assertions library</a:t>
            </a:r>
            <a:r>
              <a:rPr lang="en-AU" dirty="0"/>
              <a:t> to run automated unit tests in any CDK-supported language. </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GB" dirty="0"/>
              <a:t>Has a migration path from V1 created stack</a:t>
            </a:r>
            <a:endParaRPr lang="en-GB" dirty="0"/>
          </a:p>
          <a:p>
            <a:pPr marL="0" marR="0" lvl="0" indent="0" algn="l" defTabSz="914400" rtl="0" eaLnBrk="1" fontAlgn="auto" latinLnBrk="0" hangingPunct="1">
              <a:lnSpc>
                <a:spcPct val="100000"/>
              </a:lnSpc>
              <a:spcBef>
                <a:spcPts val="0"/>
              </a:spcBef>
              <a:spcAft>
                <a:spcPts val="300"/>
              </a:spcAft>
              <a:buClrTx/>
              <a:buSzTx/>
              <a:buFontTx/>
              <a:buNone/>
              <a:defRPr/>
            </a:pPr>
            <a:r>
              <a:rPr lang="en-GB" dirty="0"/>
              <a:t>Migrating from V1 instructions - </a:t>
            </a:r>
            <a:r>
              <a:rPr lang="en-GB" dirty="0" err="1"/>
              <a:t>docs.aws.amazon.com</a:t>
            </a:r>
            <a:r>
              <a:rPr lang="en-GB" dirty="0"/>
              <a:t>/</a:t>
            </a:r>
            <a:r>
              <a:rPr lang="en-GB" dirty="0" err="1"/>
              <a:t>cdk</a:t>
            </a:r>
            <a:r>
              <a:rPr lang="en-GB" dirty="0"/>
              <a:t>/v2/guide/migrating-v2.html</a:t>
            </a:r>
            <a:endParaRPr lang="en-US"/>
          </a:p>
          <a:p>
            <a:endParaRPr lang="en-US" dirty="0"/>
          </a:p>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you can see how the packaging between v1 and 2 differs. </a:t>
            </a:r>
            <a:endParaRPr lang="en-US" dirty="0"/>
          </a:p>
          <a:p>
            <a:r>
              <a:rPr lang="en-US" dirty="0"/>
              <a:t>This example is using typescript and you can see that in the package json the amount of dependencies we need to import is very long.</a:t>
            </a:r>
            <a:endParaRPr lang="en-US" dirty="0"/>
          </a:p>
          <a:p>
            <a:endParaRPr lang="en-US" dirty="0"/>
          </a:p>
          <a:p>
            <a:r>
              <a:rPr lang="en-US" dirty="0"/>
              <a:t>When ever we update the version of CDK we need to update all the versions of all the dependencies. This is quite tedious work.</a:t>
            </a:r>
            <a:endParaRPr lang="en-US" dirty="0"/>
          </a:p>
          <a:p>
            <a:endParaRPr lang="en-US" dirty="0"/>
          </a:p>
          <a:p>
            <a:r>
              <a:rPr lang="en-US" dirty="0"/>
              <a:t>In the case of v2 there is only one package for all the libraries and then if we want to use some experimental construct we can just import that library with the specific version we are interested in.</a:t>
            </a:r>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defRPr/>
            </a:pPr>
            <a:r>
              <a:rPr lang="en-GB" dirty="0"/>
              <a:t>https://</a:t>
            </a:r>
            <a:r>
              <a:rPr lang="en-GB" dirty="0" err="1"/>
              <a:t>constructs.dev</a:t>
            </a:r>
            <a:endParaRPr lang="en-US"/>
          </a:p>
          <a:p>
            <a:endParaRPr lang="en-US" dirty="0"/>
          </a:p>
          <a:p>
            <a:r>
              <a:rPr lang="en-US" dirty="0"/>
              <a:t>To more easily share with the community your CDK Constructs</a:t>
            </a:r>
            <a:endParaRPr lang="en-US" dirty="0"/>
          </a:p>
          <a:p>
            <a:r>
              <a:rPr lang="en-AU" dirty="0"/>
              <a:t>You can find construct libraries published by the community, AWS and cloud service providers that solve for your use case: monitoring, containers, serverless, databases, utilities, deployment, websites, security, compliance, network, artificial intelligence (AI), cloud service integrations and more. Each library includes documentation, API reference and code samples in TypeScript, Python, Java and .NET. You can also find installation instructions for each programming language, dependency list, number of downloads, licensing information, and helpful links.</a:t>
            </a:r>
            <a:endParaRPr lang="en-US" dirty="0"/>
          </a:p>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defRPr/>
            </a:pPr>
            <a:r>
              <a:rPr lang="en-GB" dirty="0"/>
              <a:t>https://</a:t>
            </a:r>
            <a:r>
              <a:rPr lang="en-GB" dirty="0" err="1"/>
              <a:t>constructs.dev</a:t>
            </a:r>
            <a:endParaRPr lang="en-US"/>
          </a:p>
          <a:p>
            <a:endParaRPr lang="en-US" dirty="0"/>
          </a:p>
          <a:p>
            <a:r>
              <a:rPr lang="en-US" dirty="0"/>
              <a:t>To more easily share with the community your CDK Constructs</a:t>
            </a:r>
            <a:endParaRPr lang="en-US" dirty="0"/>
          </a:p>
          <a:p>
            <a:r>
              <a:rPr lang="en-AU" dirty="0"/>
              <a:t>You can find construct libraries published by the community, AWS and cloud service providers that solve for your use case: monitoring, containers, serverless, databases, utilities, deployment, websites, security, compliance, network, artificial intelligence (AI), cloud service integrations and more. Each library includes documentation, API reference and code samples in TypeScript, Python, Java and .NET. You can also find installation instructions for each programming language, dependency list, number of downloads, licensing information, and helpful links.</a:t>
            </a:r>
            <a:endParaRPr lang="en-US" dirty="0"/>
          </a:p>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2" Type="http://schemas.openxmlformats.org/officeDocument/2006/relationships/slideLayout" Target="../slideLayouts/slideLayout7.xml"/><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hyperlink" Target="https://aws.amazon.com/pt/blogs/developer/construct-hub-preview/" TargetMode="External"/><Relationship Id="rId2" Type="http://schemas.openxmlformats.org/officeDocument/2006/relationships/image" Target="../media/image68.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hyperlink" Target="https://aws.amazon.com/pt/blogs/developer/construct-hub-preview/" TargetMode="External"/><Relationship Id="rId2" Type="http://schemas.openxmlformats.org/officeDocument/2006/relationships/image" Target="../media/image69.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8.png"/><Relationship Id="rId3" Type="http://schemas.openxmlformats.org/officeDocument/2006/relationships/image" Target="../media/image70.png"/><Relationship Id="rId2" Type="http://schemas.openxmlformats.org/officeDocument/2006/relationships/image" Target="../media/image9.png"/><Relationship Id="rId13" Type="http://schemas.openxmlformats.org/officeDocument/2006/relationships/slideLayout" Target="../slideLayouts/slideLayout7.xml"/><Relationship Id="rId12" Type="http://schemas.openxmlformats.org/officeDocument/2006/relationships/image" Target="../media/image78.png"/><Relationship Id="rId11" Type="http://schemas.openxmlformats.org/officeDocument/2006/relationships/image" Target="../media/image77.png"/><Relationship Id="rId10" Type="http://schemas.openxmlformats.org/officeDocument/2006/relationships/image" Target="../media/image76.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8.png"/><Relationship Id="rId7" Type="http://schemas.openxmlformats.org/officeDocument/2006/relationships/image" Target="../media/image8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10.png"/><Relationship Id="rId2" Type="http://schemas.openxmlformats.org/officeDocument/2006/relationships/image" Target="../media/image83.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0.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2.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3.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github.com/aws-samples/aws-cdk-examples" TargetMode="External"/><Relationship Id="rId7" Type="http://schemas.openxmlformats.org/officeDocument/2006/relationships/hyperlink" Target="https://cdkworkshop.com" TargetMode="External"/><Relationship Id="rId6" Type="http://schemas.openxmlformats.org/officeDocument/2006/relationships/hyperlink" Target="https://aws.amazon.com/blogs/developer/testing-infrastructure-with-the-aws-cloud-development-kit-cdk/" TargetMode="External"/><Relationship Id="rId5" Type="http://schemas.openxmlformats.org/officeDocument/2006/relationships/hyperlink" Target="https://github.com/aws-samples/aws-secure-environment-accelerator" TargetMode="External"/><Relationship Id="rId4" Type="http://schemas.openxmlformats.org/officeDocument/2006/relationships/hyperlink" Target="https://github.com/rix0rrr/devoops-sample" TargetMode="External"/><Relationship Id="rId3" Type="http://schemas.openxmlformats.org/officeDocument/2006/relationships/hyperlink" Target="https://aws.amazon.com/blogs/developer/cdk-pipelines-continuous-delivery-for-aws-cdk-applications/" TargetMode="External"/><Relationship Id="rId2" Type="http://schemas.openxmlformats.org/officeDocument/2006/relationships/hyperlink" Target="https://github.com/aws/aws-cdk" TargetMode="Externa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6" Type="http://schemas.openxmlformats.org/officeDocument/2006/relationships/slideLayout" Target="../slideLayouts/slideLayout7.xml"/><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0.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7" Type="http://schemas.openxmlformats.org/officeDocument/2006/relationships/slideLayout" Target="../slideLayouts/slideLayout7.xml"/><Relationship Id="rId26" Type="http://schemas.openxmlformats.org/officeDocument/2006/relationships/image" Target="../media/image49.png"/><Relationship Id="rId25" Type="http://schemas.openxmlformats.org/officeDocument/2006/relationships/image" Target="../media/image48.png"/><Relationship Id="rId24" Type="http://schemas.openxmlformats.org/officeDocument/2006/relationships/image" Target="../media/image47.png"/><Relationship Id="rId23" Type="http://schemas.openxmlformats.org/officeDocument/2006/relationships/image" Target="../media/image46.png"/><Relationship Id="rId22" Type="http://schemas.openxmlformats.org/officeDocument/2006/relationships/image" Target="../media/image45.png"/><Relationship Id="rId21" Type="http://schemas.openxmlformats.org/officeDocument/2006/relationships/image" Target="../media/image44.png"/><Relationship Id="rId20" Type="http://schemas.openxmlformats.org/officeDocument/2006/relationships/image" Target="../media/image43.png"/><Relationship Id="rId2" Type="http://schemas.openxmlformats.org/officeDocument/2006/relationships/image" Target="../media/image25.png"/><Relationship Id="rId19" Type="http://schemas.openxmlformats.org/officeDocument/2006/relationships/image" Target="../media/image42.png"/><Relationship Id="rId18" Type="http://schemas.openxmlformats.org/officeDocument/2006/relationships/image" Target="../media/image41.png"/><Relationship Id="rId17" Type="http://schemas.openxmlformats.org/officeDocument/2006/relationships/image" Target="../media/image40.png"/><Relationship Id="rId16" Type="http://schemas.openxmlformats.org/officeDocument/2006/relationships/image" Target="../media/image39.png"/><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9050" y="123190"/>
            <a:ext cx="12192000" cy="6734810"/>
          </a:xfrm>
          <a:prstGeom prst="rect">
            <a:avLst/>
          </a:prstGeom>
          <a:blipFill>
            <a:blip r:embed="rId2" cstate="print"/>
            <a:stretch>
              <a:fillRect/>
            </a:stretch>
          </a:blipFill>
        </p:spPr>
        <p:txBody>
          <a:bodyPr wrap="square" lIns="0" tIns="0" rIns="0" bIns="0" rtlCol="0"/>
          <a:p>
            <a:endParaRPr sz="1500"/>
          </a:p>
        </p:txBody>
      </p:sp>
      <p:sp>
        <p:nvSpPr>
          <p:cNvPr id="4" name="Title 3"/>
          <p:cNvSpPr>
            <a:spLocks noGrp="1"/>
          </p:cNvSpPr>
          <p:nvPr>
            <p:ph type="ctrTitle"/>
          </p:nvPr>
        </p:nvSpPr>
        <p:spPr>
          <a:xfrm>
            <a:off x="644525" y="2263140"/>
            <a:ext cx="11060430" cy="2331720"/>
          </a:xfrm>
        </p:spPr>
        <p:txBody>
          <a:bodyPr>
            <a:normAutofit fontScale="90000"/>
          </a:bodyPr>
          <a:p>
            <a:r>
              <a:rPr lang="en-US">
                <a:solidFill>
                  <a:schemeClr val="bg1"/>
                </a:solidFill>
              </a:rPr>
              <a:t>React, J</a:t>
            </a:r>
            <a:r>
              <a:rPr lang="pt-PT" altLang="en-US">
                <a:solidFill>
                  <a:schemeClr val="bg1"/>
                </a:solidFill>
              </a:rPr>
              <a:t>AVA</a:t>
            </a:r>
            <a:r>
              <a:rPr lang="en-US">
                <a:solidFill>
                  <a:schemeClr val="bg1"/>
                </a:solidFill>
              </a:rPr>
              <a:t> e A</a:t>
            </a:r>
            <a:r>
              <a:rPr lang="pt-PT" altLang="en-US">
                <a:solidFill>
                  <a:schemeClr val="bg1"/>
                </a:solidFill>
              </a:rPr>
              <a:t>WS</a:t>
            </a:r>
            <a:r>
              <a:rPr lang="en-US">
                <a:solidFill>
                  <a:schemeClr val="bg1"/>
                </a:solidFill>
              </a:rPr>
              <a:t> cloud, criando um crud e fazendo upload de imagens para S3</a:t>
            </a:r>
            <a:endParaRPr 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94" name="Straight Arrow Connector 93"/>
          <p:cNvCxnSpPr/>
          <p:nvPr/>
        </p:nvCxnSpPr>
        <p:spPr>
          <a:xfrm>
            <a:off x="552450" y="2790825"/>
            <a:ext cx="9821545" cy="28575"/>
          </a:xfrm>
          <a:prstGeom prst="straightConnector1">
            <a:avLst/>
          </a:prstGeom>
          <a:ln w="19050">
            <a:tailEnd type="arrow" w="med" len="med"/>
          </a:ln>
        </p:spPr>
        <p:style>
          <a:lnRef idx="1">
            <a:schemeClr val="accent4"/>
          </a:lnRef>
          <a:fillRef idx="0">
            <a:schemeClr val="accent4"/>
          </a:fillRef>
          <a:effectRef idx="0">
            <a:schemeClr val="accent4"/>
          </a:effectRef>
          <a:fontRef idx="minor">
            <a:schemeClr val="tx1"/>
          </a:fontRef>
        </p:style>
      </p:cxnSp>
      <p:grpSp>
        <p:nvGrpSpPr>
          <p:cNvPr id="53" name="Group 52"/>
          <p:cNvGrpSpPr/>
          <p:nvPr/>
        </p:nvGrpSpPr>
        <p:grpSpPr>
          <a:xfrm rot="0">
            <a:off x="2741295" y="1906905"/>
            <a:ext cx="1778000" cy="1831340"/>
            <a:chOff x="525" y="2989"/>
            <a:chExt cx="3324" cy="3607"/>
          </a:xfrm>
        </p:grpSpPr>
        <p:sp>
          <p:nvSpPr>
            <p:cNvPr id="54"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55"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57" name="object 18"/>
          <p:cNvSpPr txBox="1"/>
          <p:nvPr/>
        </p:nvSpPr>
        <p:spPr>
          <a:xfrm>
            <a:off x="2741295" y="3129280"/>
            <a:ext cx="1848485" cy="256540"/>
          </a:xfrm>
          <a:prstGeom prst="rect">
            <a:avLst/>
          </a:prstGeom>
        </p:spPr>
        <p:txBody>
          <a:bodyPr vert="horz" wrap="square" lIns="0" tIns="12700" rIns="0" bIns="0" rtlCol="0">
            <a:spAutoFit/>
          </a:bodyPr>
          <a:p>
            <a:pPr algn="ctr">
              <a:lnSpc>
                <a:spcPts val="1905"/>
              </a:lnSpc>
              <a:spcBef>
                <a:spcPts val="100"/>
              </a:spcBef>
            </a:pPr>
            <a:r>
              <a:rPr lang="pt-PT" sz="1200" spc="20" dirty="0">
                <a:solidFill>
                  <a:srgbClr val="FFFFFF"/>
                </a:solidFill>
                <a:latin typeface="Trebuchet MS"/>
                <a:cs typeface="Trebuchet MS"/>
              </a:rPr>
              <a:t>CDK CLI</a:t>
            </a:r>
            <a:endParaRPr lang="pt-PT" sz="1200">
              <a:latin typeface="Trebuchet MS"/>
              <a:cs typeface="Trebuchet MS"/>
            </a:endParaRPr>
          </a:p>
        </p:txBody>
      </p:sp>
      <p:grpSp>
        <p:nvGrpSpPr>
          <p:cNvPr id="52" name="Group 51"/>
          <p:cNvGrpSpPr/>
          <p:nvPr/>
        </p:nvGrpSpPr>
        <p:grpSpPr>
          <a:xfrm>
            <a:off x="333375" y="1898015"/>
            <a:ext cx="1778000" cy="1831340"/>
            <a:chOff x="525" y="2989"/>
            <a:chExt cx="3324" cy="3607"/>
          </a:xfrm>
        </p:grpSpPr>
        <p:sp>
          <p:nvSpPr>
            <p:cNvPr id="1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lstStyle/>
            <a:p/>
          </p:txBody>
        </p:sp>
        <p:sp>
          <p:nvSpPr>
            <p:cNvPr id="1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lstStyle/>
            <a:p/>
          </p:txBody>
        </p:sp>
      </p:grpSp>
      <p:sp>
        <p:nvSpPr>
          <p:cNvPr id="18" name="object 16"/>
          <p:cNvSpPr/>
          <p:nvPr/>
        </p:nvSpPr>
        <p:spPr>
          <a:xfrm>
            <a:off x="847090" y="2189480"/>
            <a:ext cx="821690" cy="759460"/>
          </a:xfrm>
          <a:prstGeom prst="rect">
            <a:avLst/>
          </a:prstGeom>
          <a:blipFill>
            <a:blip r:embed="rId2" cstate="print"/>
            <a:stretch>
              <a:fillRect/>
            </a:stretch>
          </a:blipFill>
        </p:spPr>
        <p:txBody>
          <a:bodyPr wrap="square" lIns="0" tIns="0" rIns="0" bIns="0" rtlCol="0"/>
          <a:lstStyle/>
          <a:p/>
        </p:txBody>
      </p:sp>
      <p:sp>
        <p:nvSpPr>
          <p:cNvPr id="20" name="object 18"/>
          <p:cNvSpPr txBox="1"/>
          <p:nvPr/>
        </p:nvSpPr>
        <p:spPr>
          <a:xfrm>
            <a:off x="333143" y="3120262"/>
            <a:ext cx="1848485" cy="439420"/>
          </a:xfrm>
          <a:prstGeom prst="rect">
            <a:avLst/>
          </a:prstGeom>
        </p:spPr>
        <p:txBody>
          <a:bodyPr vert="horz" wrap="square" lIns="0" tIns="12700" rIns="0" bIns="0" rtlCol="0">
            <a:spAutoFit/>
          </a:bodyPr>
          <a:lstStyle/>
          <a:p>
            <a:pPr algn="ctr">
              <a:lnSpc>
                <a:spcPts val="1905"/>
              </a:lnSpc>
              <a:spcBef>
                <a:spcPts val="100"/>
              </a:spcBef>
            </a:pPr>
            <a:r>
              <a:rPr sz="1200" spc="20" dirty="0">
                <a:solidFill>
                  <a:srgbClr val="FFFFFF"/>
                </a:solidFill>
                <a:latin typeface="Trebuchet MS"/>
                <a:cs typeface="Trebuchet MS"/>
              </a:rPr>
              <a:t>Stacks </a:t>
            </a:r>
            <a:r>
              <a:rPr sz="1200" spc="40" dirty="0">
                <a:solidFill>
                  <a:srgbClr val="FFFFFF"/>
                </a:solidFill>
                <a:latin typeface="Trebuchet MS"/>
                <a:cs typeface="Trebuchet MS"/>
              </a:rPr>
              <a:t>&amp;</a:t>
            </a:r>
            <a:r>
              <a:rPr sz="1200" spc="-190" dirty="0">
                <a:solidFill>
                  <a:srgbClr val="FFFFFF"/>
                </a:solidFill>
                <a:latin typeface="Trebuchet MS"/>
                <a:cs typeface="Trebuchet MS"/>
              </a:rPr>
              <a:t> </a:t>
            </a:r>
            <a:r>
              <a:rPr sz="1200" spc="10" dirty="0">
                <a:solidFill>
                  <a:srgbClr val="FFFFFF"/>
                </a:solidFill>
                <a:latin typeface="Trebuchet MS"/>
                <a:cs typeface="Trebuchet MS"/>
              </a:rPr>
              <a:t>Constructs</a:t>
            </a:r>
            <a:endParaRPr sz="1200">
              <a:latin typeface="Trebuchet MS"/>
              <a:cs typeface="Trebuchet MS"/>
            </a:endParaRPr>
          </a:p>
          <a:p>
            <a:pPr algn="ctr">
              <a:lnSpc>
                <a:spcPts val="1425"/>
              </a:lnSpc>
            </a:pPr>
            <a:r>
              <a:rPr sz="1200" i="1" spc="-15" dirty="0">
                <a:solidFill>
                  <a:srgbClr val="FFFFFF"/>
                </a:solidFill>
                <a:latin typeface="Trebuchet MS"/>
                <a:cs typeface="Trebuchet MS"/>
              </a:rPr>
              <a:t>Source</a:t>
            </a:r>
            <a:r>
              <a:rPr sz="1200" i="1" spc="-60" dirty="0">
                <a:solidFill>
                  <a:srgbClr val="FFFFFF"/>
                </a:solidFill>
                <a:latin typeface="Trebuchet MS"/>
                <a:cs typeface="Trebuchet MS"/>
              </a:rPr>
              <a:t> </a:t>
            </a:r>
            <a:r>
              <a:rPr sz="1200" i="1" spc="-25" dirty="0">
                <a:solidFill>
                  <a:srgbClr val="FFFFFF"/>
                </a:solidFill>
                <a:latin typeface="Trebuchet MS"/>
                <a:cs typeface="Trebuchet MS"/>
              </a:rPr>
              <a:t>Code</a:t>
            </a:r>
            <a:endParaRPr sz="1200">
              <a:latin typeface="Trebuchet MS"/>
              <a:cs typeface="Trebuchet MS"/>
            </a:endParaRPr>
          </a:p>
        </p:txBody>
      </p:sp>
      <p:sp>
        <p:nvSpPr>
          <p:cNvPr id="49" name="object 49"/>
          <p:cNvSpPr txBox="1">
            <a:spLocks noGrp="1"/>
          </p:cNvSpPr>
          <p:nvPr/>
        </p:nvSpPr>
        <p:spPr>
          <a:xfrm>
            <a:off x="526163" y="7663395"/>
            <a:ext cx="6969759" cy="193040"/>
          </a:xfrm>
          <a:prstGeom prst="rect">
            <a:avLst/>
          </a:prstGeom>
        </p:spPr>
        <p:txBody>
          <a:bodyPr vert="horz" wrap="square" lIns="0" tIns="8890" rIns="0" bIns="0" rtlCol="0">
            <a:spAutoFit/>
          </a:bodyPr>
          <a:lstStyle>
            <a:lvl1pPr marL="0">
              <a:defRPr sz="1100" b="0" i="0">
                <a:solidFill>
                  <a:srgbClr val="7F7F7F"/>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nSpc>
                <a:spcPct val="100000"/>
              </a:lnSpc>
              <a:spcBef>
                <a:spcPts val="70"/>
              </a:spcBef>
            </a:pPr>
            <a:r>
              <a:rPr spc="65" dirty="0"/>
              <a:t>©</a:t>
            </a:r>
            <a:r>
              <a:rPr spc="-30" dirty="0"/>
              <a:t> </a:t>
            </a:r>
            <a:r>
              <a:rPr spc="40" dirty="0"/>
              <a:t>2020,</a:t>
            </a:r>
            <a:r>
              <a:rPr spc="-40" dirty="0"/>
              <a:t> </a:t>
            </a:r>
            <a:r>
              <a:rPr spc="45" dirty="0"/>
              <a:t>Amazon</a:t>
            </a:r>
            <a:r>
              <a:rPr spc="-25" dirty="0"/>
              <a:t> </a:t>
            </a:r>
            <a:r>
              <a:rPr spc="40" dirty="0"/>
              <a:t>Web</a:t>
            </a:r>
            <a:r>
              <a:rPr spc="-30" dirty="0"/>
              <a:t> </a:t>
            </a:r>
            <a:r>
              <a:rPr spc="-10" dirty="0"/>
              <a:t>Services,</a:t>
            </a:r>
            <a:r>
              <a:rPr spc="-40" dirty="0"/>
              <a:t> </a:t>
            </a:r>
            <a:r>
              <a:rPr spc="-25" dirty="0"/>
              <a:t>Inc.</a:t>
            </a:r>
            <a:r>
              <a:rPr spc="-40" dirty="0"/>
              <a:t> </a:t>
            </a:r>
            <a:r>
              <a:rPr spc="20" dirty="0"/>
              <a:t>or</a:t>
            </a:r>
            <a:r>
              <a:rPr spc="-40" dirty="0"/>
              <a:t> </a:t>
            </a:r>
            <a:r>
              <a:rPr spc="-5" dirty="0"/>
              <a:t>its</a:t>
            </a:r>
            <a:r>
              <a:rPr spc="-30" dirty="0"/>
              <a:t> </a:t>
            </a:r>
            <a:r>
              <a:rPr spc="-10" dirty="0"/>
              <a:t>Affiliates.</a:t>
            </a:r>
            <a:r>
              <a:rPr spc="-40" dirty="0"/>
              <a:t> </a:t>
            </a:r>
            <a:r>
              <a:rPr spc="20" dirty="0"/>
              <a:t>All</a:t>
            </a:r>
            <a:r>
              <a:rPr spc="-30" dirty="0"/>
              <a:t> </a:t>
            </a:r>
            <a:r>
              <a:rPr spc="20" dirty="0"/>
              <a:t>rights</a:t>
            </a:r>
            <a:r>
              <a:rPr spc="-30" dirty="0"/>
              <a:t> </a:t>
            </a:r>
            <a:r>
              <a:rPr spc="-10" dirty="0"/>
              <a:t>reserved.</a:t>
            </a:r>
            <a:r>
              <a:rPr spc="-40" dirty="0"/>
              <a:t> </a:t>
            </a:r>
            <a:r>
              <a:rPr spc="45" dirty="0"/>
              <a:t>Amazon</a:t>
            </a:r>
            <a:r>
              <a:rPr spc="-25" dirty="0"/>
              <a:t> </a:t>
            </a:r>
            <a:r>
              <a:rPr spc="10" dirty="0"/>
              <a:t>Confidential</a:t>
            </a:r>
            <a:r>
              <a:rPr spc="-30" dirty="0"/>
              <a:t> </a:t>
            </a:r>
            <a:r>
              <a:rPr spc="30" dirty="0"/>
              <a:t>and</a:t>
            </a:r>
            <a:r>
              <a:rPr spc="-30" dirty="0"/>
              <a:t> </a:t>
            </a:r>
            <a:r>
              <a:rPr spc="-5" dirty="0"/>
              <a:t>Trademark.</a:t>
            </a:r>
            <a:endParaRPr spc="-5" dirty="0"/>
          </a:p>
        </p:txBody>
      </p:sp>
      <p:grpSp>
        <p:nvGrpSpPr>
          <p:cNvPr id="65" name="Group 64"/>
          <p:cNvGrpSpPr/>
          <p:nvPr/>
        </p:nvGrpSpPr>
        <p:grpSpPr>
          <a:xfrm>
            <a:off x="5104765" y="1922780"/>
            <a:ext cx="1778000" cy="1831340"/>
            <a:chOff x="525" y="2989"/>
            <a:chExt cx="3324" cy="3607"/>
          </a:xfrm>
        </p:grpSpPr>
        <p:sp>
          <p:nvSpPr>
            <p:cNvPr id="6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9" name="object 18"/>
          <p:cNvSpPr txBox="1"/>
          <p:nvPr/>
        </p:nvSpPr>
        <p:spPr>
          <a:xfrm>
            <a:off x="5104533" y="3120262"/>
            <a:ext cx="1848485" cy="441960"/>
          </a:xfrm>
          <a:prstGeom prst="rect">
            <a:avLst/>
          </a:prstGeom>
        </p:spPr>
        <p:txBody>
          <a:bodyPr vert="horz" wrap="square" lIns="0" tIns="12700" rIns="0" bIns="0" rtlCol="0">
            <a:spAutoFit/>
          </a:bodyPr>
          <a:p>
            <a:pPr algn="ctr">
              <a:lnSpc>
                <a:spcPts val="1915"/>
              </a:lnSpc>
              <a:spcBef>
                <a:spcPts val="100"/>
              </a:spcBef>
            </a:pPr>
            <a:r>
              <a:rPr sz="1200" spc="5" dirty="0">
                <a:solidFill>
                  <a:srgbClr val="FFFFFF"/>
                </a:solidFill>
                <a:latin typeface="Trebuchet MS"/>
                <a:cs typeface="Trebuchet MS"/>
                <a:sym typeface="+mn-ea"/>
              </a:rPr>
              <a:t>Templates </a:t>
            </a:r>
            <a:r>
              <a:rPr sz="1200" spc="95" dirty="0">
                <a:solidFill>
                  <a:srgbClr val="FFFFFF"/>
                </a:solidFill>
                <a:latin typeface="Trebuchet MS"/>
                <a:cs typeface="Trebuchet MS"/>
                <a:sym typeface="+mn-ea"/>
              </a:rPr>
              <a:t>+</a:t>
            </a:r>
            <a:r>
              <a:rPr sz="1200" spc="-195" dirty="0">
                <a:solidFill>
                  <a:srgbClr val="FFFFFF"/>
                </a:solidFill>
                <a:latin typeface="Trebuchet MS"/>
                <a:cs typeface="Trebuchet MS"/>
                <a:sym typeface="+mn-ea"/>
              </a:rPr>
              <a:t> </a:t>
            </a:r>
            <a:r>
              <a:rPr sz="1200" spc="25" dirty="0">
                <a:solidFill>
                  <a:srgbClr val="FFFFFF"/>
                </a:solidFill>
                <a:latin typeface="Trebuchet MS"/>
                <a:cs typeface="Trebuchet MS"/>
                <a:sym typeface="+mn-ea"/>
              </a:rPr>
              <a:t>Assets</a:t>
            </a:r>
            <a:endParaRPr sz="1200">
              <a:latin typeface="Trebuchet MS"/>
              <a:cs typeface="Trebuchet MS"/>
            </a:endParaRPr>
          </a:p>
          <a:p>
            <a:pPr algn="ctr">
              <a:lnSpc>
                <a:spcPts val="1435"/>
              </a:lnSpc>
            </a:pPr>
            <a:r>
              <a:rPr sz="1200" i="1" spc="-15" dirty="0">
                <a:solidFill>
                  <a:srgbClr val="FFFFFF"/>
                </a:solidFill>
                <a:latin typeface="Trebuchet MS"/>
                <a:cs typeface="Trebuchet MS"/>
                <a:sym typeface="+mn-ea"/>
              </a:rPr>
              <a:t>Cloud</a:t>
            </a:r>
            <a:r>
              <a:rPr sz="1200" i="1" spc="-55" dirty="0">
                <a:solidFill>
                  <a:srgbClr val="FFFFFF"/>
                </a:solidFill>
                <a:latin typeface="Trebuchet MS"/>
                <a:cs typeface="Trebuchet MS"/>
                <a:sym typeface="+mn-ea"/>
              </a:rPr>
              <a:t> </a:t>
            </a:r>
            <a:r>
              <a:rPr sz="1200" i="1" spc="-5" dirty="0">
                <a:solidFill>
                  <a:srgbClr val="FFFFFF"/>
                </a:solidFill>
                <a:latin typeface="Trebuchet MS"/>
                <a:cs typeface="Trebuchet MS"/>
                <a:sym typeface="+mn-ea"/>
              </a:rPr>
              <a:t>Assembly</a:t>
            </a:r>
            <a:endParaRPr sz="1200">
              <a:latin typeface="Trebuchet MS"/>
              <a:cs typeface="Trebuchet MS"/>
            </a:endParaRPr>
          </a:p>
        </p:txBody>
      </p:sp>
      <p:grpSp>
        <p:nvGrpSpPr>
          <p:cNvPr id="72" name="Group 71"/>
          <p:cNvGrpSpPr/>
          <p:nvPr/>
        </p:nvGrpSpPr>
        <p:grpSpPr>
          <a:xfrm rot="0">
            <a:off x="10071735" y="1906905"/>
            <a:ext cx="1778000" cy="1831340"/>
            <a:chOff x="525" y="2989"/>
            <a:chExt cx="3324" cy="3607"/>
          </a:xfrm>
        </p:grpSpPr>
        <p:sp>
          <p:nvSpPr>
            <p:cNvPr id="73"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74"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76" name="object 18"/>
          <p:cNvSpPr txBox="1"/>
          <p:nvPr/>
        </p:nvSpPr>
        <p:spPr>
          <a:xfrm>
            <a:off x="10373995" y="3159125"/>
            <a:ext cx="1174750" cy="196850"/>
          </a:xfrm>
          <a:prstGeom prst="rect">
            <a:avLst/>
          </a:prstGeom>
        </p:spPr>
        <p:txBody>
          <a:bodyPr vert="horz" wrap="square" lIns="0" tIns="12700" rIns="0" bIns="0" rtlCol="0">
            <a:spAutoFit/>
          </a:bodyPr>
          <a:p>
            <a:pPr marL="12700">
              <a:lnSpc>
                <a:spcPct val="100000"/>
              </a:lnSpc>
              <a:spcBef>
                <a:spcPts val="100"/>
              </a:spcBef>
            </a:pPr>
            <a:r>
              <a:rPr sz="1200" spc="30" dirty="0">
                <a:solidFill>
                  <a:srgbClr val="FFFFFF"/>
                </a:solidFill>
                <a:latin typeface="Trebuchet MS"/>
                <a:cs typeface="Trebuchet MS"/>
                <a:sym typeface="+mn-ea"/>
              </a:rPr>
              <a:t>Cloud</a:t>
            </a:r>
            <a:r>
              <a:rPr sz="1200" spc="-120" dirty="0">
                <a:solidFill>
                  <a:srgbClr val="FFFFFF"/>
                </a:solidFill>
                <a:latin typeface="Trebuchet MS"/>
                <a:cs typeface="Trebuchet MS"/>
                <a:sym typeface="+mn-ea"/>
              </a:rPr>
              <a:t> </a:t>
            </a:r>
            <a:r>
              <a:rPr sz="1200" spc="10" dirty="0">
                <a:solidFill>
                  <a:srgbClr val="FFFFFF"/>
                </a:solidFill>
                <a:latin typeface="Trebuchet MS"/>
                <a:cs typeface="Trebuchet MS"/>
                <a:sym typeface="+mn-ea"/>
              </a:rPr>
              <a:t>Resources</a:t>
            </a:r>
            <a:endParaRPr sz="1200">
              <a:latin typeface="Trebuchet MS"/>
              <a:cs typeface="Trebuchet MS"/>
            </a:endParaRPr>
          </a:p>
        </p:txBody>
      </p:sp>
      <p:grpSp>
        <p:nvGrpSpPr>
          <p:cNvPr id="83" name="Group 82"/>
          <p:cNvGrpSpPr/>
          <p:nvPr/>
        </p:nvGrpSpPr>
        <p:grpSpPr>
          <a:xfrm>
            <a:off x="3335020" y="2355215"/>
            <a:ext cx="684530" cy="684530"/>
            <a:chOff x="6554" y="4390"/>
            <a:chExt cx="1078" cy="1078"/>
          </a:xfrm>
        </p:grpSpPr>
        <p:sp>
          <p:nvSpPr>
            <p:cNvPr id="84" name="object 6"/>
            <p:cNvSpPr/>
            <p:nvPr/>
          </p:nvSpPr>
          <p:spPr>
            <a:xfrm>
              <a:off x="6554" y="4390"/>
              <a:ext cx="1079" cy="1079"/>
            </a:xfrm>
            <a:prstGeom prst="rect">
              <a:avLst/>
            </a:prstGeom>
            <a:blipFill>
              <a:blip r:embed="rId3" cstate="print"/>
              <a:stretch>
                <a:fillRect/>
              </a:stretch>
            </a:blipFill>
          </p:spPr>
          <p:txBody>
            <a:bodyPr wrap="square" lIns="0" tIns="0" rIns="0" bIns="0" rtlCol="0"/>
            <a:p/>
          </p:txBody>
        </p:sp>
        <p:sp>
          <p:nvSpPr>
            <p:cNvPr id="85" name="object 7"/>
            <p:cNvSpPr/>
            <p:nvPr/>
          </p:nvSpPr>
          <p:spPr>
            <a:xfrm>
              <a:off x="6688" y="4534"/>
              <a:ext cx="812" cy="791"/>
            </a:xfrm>
            <a:custGeom>
              <a:avLst/>
              <a:gdLst/>
              <a:ahLst/>
              <a:cxnLst/>
              <a:rect l="l" t="t" r="r" b="b"/>
              <a:pathLst>
                <a:path w="515620" h="502285">
                  <a:moveTo>
                    <a:pt x="259207" y="152991"/>
                  </a:moveTo>
                  <a:lnTo>
                    <a:pt x="255727" y="152991"/>
                  </a:lnTo>
                  <a:lnTo>
                    <a:pt x="252895" y="154630"/>
                  </a:lnTo>
                  <a:lnTo>
                    <a:pt x="170700" y="200299"/>
                  </a:lnTo>
                  <a:lnTo>
                    <a:pt x="167924" y="201950"/>
                  </a:lnTo>
                  <a:lnTo>
                    <a:pt x="166230" y="204922"/>
                  </a:lnTo>
                  <a:lnTo>
                    <a:pt x="166217" y="293720"/>
                  </a:lnTo>
                  <a:lnTo>
                    <a:pt x="88506" y="337294"/>
                  </a:lnTo>
                  <a:lnTo>
                    <a:pt x="85699" y="338957"/>
                  </a:lnTo>
                  <a:lnTo>
                    <a:pt x="83997" y="341980"/>
                  </a:lnTo>
                  <a:lnTo>
                    <a:pt x="84023" y="345231"/>
                  </a:lnTo>
                  <a:lnTo>
                    <a:pt x="84126" y="449181"/>
                  </a:lnTo>
                  <a:lnTo>
                    <a:pt x="171138" y="500692"/>
                  </a:lnTo>
                  <a:lnTo>
                    <a:pt x="175260" y="501682"/>
                  </a:lnTo>
                  <a:lnTo>
                    <a:pt x="176860" y="501644"/>
                  </a:lnTo>
                  <a:lnTo>
                    <a:pt x="178422" y="501238"/>
                  </a:lnTo>
                  <a:lnTo>
                    <a:pt x="179832" y="500501"/>
                  </a:lnTo>
                  <a:lnTo>
                    <a:pt x="221024" y="476930"/>
                  </a:lnTo>
                  <a:lnTo>
                    <a:pt x="166497" y="476930"/>
                  </a:lnTo>
                  <a:lnTo>
                    <a:pt x="102565" y="440405"/>
                  </a:lnTo>
                  <a:lnTo>
                    <a:pt x="102565" y="361132"/>
                  </a:lnTo>
                  <a:lnTo>
                    <a:pt x="139721" y="361132"/>
                  </a:lnTo>
                  <a:lnTo>
                    <a:pt x="111696" y="345599"/>
                  </a:lnTo>
                  <a:lnTo>
                    <a:pt x="175628" y="310078"/>
                  </a:lnTo>
                  <a:lnTo>
                    <a:pt x="213194" y="310078"/>
                  </a:lnTo>
                  <a:lnTo>
                    <a:pt x="184759" y="294279"/>
                  </a:lnTo>
                  <a:lnTo>
                    <a:pt x="184759" y="224226"/>
                  </a:lnTo>
                  <a:lnTo>
                    <a:pt x="222024" y="224226"/>
                  </a:lnTo>
                  <a:lnTo>
                    <a:pt x="194081" y="208693"/>
                  </a:lnTo>
                  <a:lnTo>
                    <a:pt x="257835" y="173349"/>
                  </a:lnTo>
                  <a:lnTo>
                    <a:pt x="295718" y="173349"/>
                  </a:lnTo>
                  <a:lnTo>
                    <a:pt x="262026" y="154630"/>
                  </a:lnTo>
                  <a:lnTo>
                    <a:pt x="259207" y="152991"/>
                  </a:lnTo>
                  <a:close/>
                </a:path>
                <a:path w="515620" h="502285">
                  <a:moveTo>
                    <a:pt x="294375" y="456026"/>
                  </a:moveTo>
                  <a:lnTo>
                    <a:pt x="257556" y="456026"/>
                  </a:lnTo>
                  <a:lnTo>
                    <a:pt x="335546" y="499498"/>
                  </a:lnTo>
                  <a:lnTo>
                    <a:pt x="336931" y="500247"/>
                  </a:lnTo>
                  <a:lnTo>
                    <a:pt x="338455" y="500654"/>
                  </a:lnTo>
                  <a:lnTo>
                    <a:pt x="341566" y="500692"/>
                  </a:lnTo>
                  <a:lnTo>
                    <a:pt x="343121" y="500247"/>
                  </a:lnTo>
                  <a:lnTo>
                    <a:pt x="344411" y="499498"/>
                  </a:lnTo>
                  <a:lnTo>
                    <a:pt x="385828" y="476486"/>
                  </a:lnTo>
                  <a:lnTo>
                    <a:pt x="330898" y="476486"/>
                  </a:lnTo>
                  <a:lnTo>
                    <a:pt x="294375" y="456026"/>
                  </a:lnTo>
                  <a:close/>
                </a:path>
                <a:path w="515620" h="502285">
                  <a:moveTo>
                    <a:pt x="139721" y="361132"/>
                  </a:moveTo>
                  <a:lnTo>
                    <a:pt x="102565" y="361132"/>
                  </a:lnTo>
                  <a:lnTo>
                    <a:pt x="166497" y="396933"/>
                  </a:lnTo>
                  <a:lnTo>
                    <a:pt x="166497" y="476930"/>
                  </a:lnTo>
                  <a:lnTo>
                    <a:pt x="184759" y="476930"/>
                  </a:lnTo>
                  <a:lnTo>
                    <a:pt x="184759" y="396844"/>
                  </a:lnTo>
                  <a:lnTo>
                    <a:pt x="212914" y="381032"/>
                  </a:lnTo>
                  <a:lnTo>
                    <a:pt x="175628" y="381032"/>
                  </a:lnTo>
                  <a:lnTo>
                    <a:pt x="139721" y="361132"/>
                  </a:lnTo>
                  <a:close/>
                </a:path>
                <a:path w="515620" h="502285">
                  <a:moveTo>
                    <a:pt x="266966" y="360941"/>
                  </a:moveTo>
                  <a:lnTo>
                    <a:pt x="248691" y="360941"/>
                  </a:lnTo>
                  <a:lnTo>
                    <a:pt x="248691" y="440405"/>
                  </a:lnTo>
                  <a:lnTo>
                    <a:pt x="184759" y="476930"/>
                  </a:lnTo>
                  <a:lnTo>
                    <a:pt x="221024" y="476930"/>
                  </a:lnTo>
                  <a:lnTo>
                    <a:pt x="257556" y="456026"/>
                  </a:lnTo>
                  <a:lnTo>
                    <a:pt x="294375" y="456026"/>
                  </a:lnTo>
                  <a:lnTo>
                    <a:pt x="266966" y="440672"/>
                  </a:lnTo>
                  <a:lnTo>
                    <a:pt x="266966" y="360941"/>
                  </a:lnTo>
                  <a:close/>
                </a:path>
                <a:path w="515620" h="502285">
                  <a:moveTo>
                    <a:pt x="303910" y="360941"/>
                  </a:moveTo>
                  <a:lnTo>
                    <a:pt x="266966" y="360941"/>
                  </a:lnTo>
                  <a:lnTo>
                    <a:pt x="330898" y="397479"/>
                  </a:lnTo>
                  <a:lnTo>
                    <a:pt x="330898" y="476486"/>
                  </a:lnTo>
                  <a:lnTo>
                    <a:pt x="385828" y="476486"/>
                  </a:lnTo>
                  <a:lnTo>
                    <a:pt x="386834" y="475927"/>
                  </a:lnTo>
                  <a:lnTo>
                    <a:pt x="349161" y="475927"/>
                  </a:lnTo>
                  <a:lnTo>
                    <a:pt x="349161" y="397200"/>
                  </a:lnTo>
                  <a:lnTo>
                    <a:pt x="377234" y="381401"/>
                  </a:lnTo>
                  <a:lnTo>
                    <a:pt x="340575" y="381401"/>
                  </a:lnTo>
                  <a:lnTo>
                    <a:pt x="303910" y="360941"/>
                  </a:lnTo>
                  <a:close/>
                </a:path>
                <a:path w="515620" h="502285">
                  <a:moveTo>
                    <a:pt x="431266" y="361220"/>
                  </a:moveTo>
                  <a:lnTo>
                    <a:pt x="413092" y="361220"/>
                  </a:lnTo>
                  <a:lnTo>
                    <a:pt x="413092" y="440405"/>
                  </a:lnTo>
                  <a:lnTo>
                    <a:pt x="349161" y="475927"/>
                  </a:lnTo>
                  <a:lnTo>
                    <a:pt x="386834" y="475927"/>
                  </a:lnTo>
                  <a:lnTo>
                    <a:pt x="429475" y="452216"/>
                  </a:lnTo>
                  <a:lnTo>
                    <a:pt x="431266" y="449181"/>
                  </a:lnTo>
                  <a:lnTo>
                    <a:pt x="431266" y="361220"/>
                  </a:lnTo>
                  <a:close/>
                </a:path>
                <a:path w="515620" h="502285">
                  <a:moveTo>
                    <a:pt x="377598" y="309976"/>
                  </a:moveTo>
                  <a:lnTo>
                    <a:pt x="340029" y="309976"/>
                  </a:lnTo>
                  <a:lnTo>
                    <a:pt x="403961" y="345599"/>
                  </a:lnTo>
                  <a:lnTo>
                    <a:pt x="340575" y="381401"/>
                  </a:lnTo>
                  <a:lnTo>
                    <a:pt x="377234" y="381401"/>
                  </a:lnTo>
                  <a:lnTo>
                    <a:pt x="413092" y="361220"/>
                  </a:lnTo>
                  <a:lnTo>
                    <a:pt x="431266" y="361220"/>
                  </a:lnTo>
                  <a:lnTo>
                    <a:pt x="431269" y="341980"/>
                  </a:lnTo>
                  <a:lnTo>
                    <a:pt x="429425" y="338894"/>
                  </a:lnTo>
                  <a:lnTo>
                    <a:pt x="426427" y="337294"/>
                  </a:lnTo>
                  <a:lnTo>
                    <a:pt x="377598" y="309976"/>
                  </a:lnTo>
                  <a:close/>
                </a:path>
                <a:path w="515620" h="502285">
                  <a:moveTo>
                    <a:pt x="213194" y="310078"/>
                  </a:moveTo>
                  <a:lnTo>
                    <a:pt x="175628" y="310078"/>
                  </a:lnTo>
                  <a:lnTo>
                    <a:pt x="238836" y="345333"/>
                  </a:lnTo>
                  <a:lnTo>
                    <a:pt x="175628" y="381032"/>
                  </a:lnTo>
                  <a:lnTo>
                    <a:pt x="212914" y="381032"/>
                  </a:lnTo>
                  <a:lnTo>
                    <a:pt x="248691" y="360941"/>
                  </a:lnTo>
                  <a:lnTo>
                    <a:pt x="303910" y="360941"/>
                  </a:lnTo>
                  <a:lnTo>
                    <a:pt x="276098" y="345422"/>
                  </a:lnTo>
                  <a:lnTo>
                    <a:pt x="304272" y="329801"/>
                  </a:lnTo>
                  <a:lnTo>
                    <a:pt x="248691" y="329801"/>
                  </a:lnTo>
                  <a:lnTo>
                    <a:pt x="213194" y="310078"/>
                  </a:lnTo>
                  <a:close/>
                </a:path>
                <a:path w="515620" h="502285">
                  <a:moveTo>
                    <a:pt x="187821" y="0"/>
                  </a:moveTo>
                  <a:lnTo>
                    <a:pt x="147688" y="10777"/>
                  </a:lnTo>
                  <a:lnTo>
                    <a:pt x="90435" y="60921"/>
                  </a:lnTo>
                  <a:lnTo>
                    <a:pt x="73595" y="96728"/>
                  </a:lnTo>
                  <a:lnTo>
                    <a:pt x="67500" y="135173"/>
                  </a:lnTo>
                  <a:lnTo>
                    <a:pt x="67500" y="144304"/>
                  </a:lnTo>
                  <a:lnTo>
                    <a:pt x="39083" y="157988"/>
                  </a:lnTo>
                  <a:lnTo>
                    <a:pt x="17338" y="179685"/>
                  </a:lnTo>
                  <a:lnTo>
                    <a:pt x="3799" y="207257"/>
                  </a:lnTo>
                  <a:lnTo>
                    <a:pt x="0" y="238564"/>
                  </a:lnTo>
                  <a:lnTo>
                    <a:pt x="0" y="244774"/>
                  </a:lnTo>
                  <a:lnTo>
                    <a:pt x="7108" y="276428"/>
                  </a:lnTo>
                  <a:lnTo>
                    <a:pt x="23526" y="303486"/>
                  </a:lnTo>
                  <a:lnTo>
                    <a:pt x="47613" y="324020"/>
                  </a:lnTo>
                  <a:lnTo>
                    <a:pt x="77724" y="336100"/>
                  </a:lnTo>
                  <a:lnTo>
                    <a:pt x="81838" y="318383"/>
                  </a:lnTo>
                  <a:lnTo>
                    <a:pt x="57179" y="308651"/>
                  </a:lnTo>
                  <a:lnTo>
                    <a:pt x="37404" y="291985"/>
                  </a:lnTo>
                  <a:lnTo>
                    <a:pt x="23863" y="269954"/>
                  </a:lnTo>
                  <a:lnTo>
                    <a:pt x="17907" y="244126"/>
                  </a:lnTo>
                  <a:lnTo>
                    <a:pt x="17940" y="238564"/>
                  </a:lnTo>
                  <a:lnTo>
                    <a:pt x="33851" y="187797"/>
                  </a:lnTo>
                  <a:lnTo>
                    <a:pt x="79362" y="159748"/>
                  </a:lnTo>
                  <a:lnTo>
                    <a:pt x="83832" y="158668"/>
                  </a:lnTo>
                  <a:lnTo>
                    <a:pt x="86804" y="154439"/>
                  </a:lnTo>
                  <a:lnTo>
                    <a:pt x="85763" y="144990"/>
                  </a:lnTo>
                  <a:lnTo>
                    <a:pt x="85578" y="141752"/>
                  </a:lnTo>
                  <a:lnTo>
                    <a:pt x="85483" y="135173"/>
                  </a:lnTo>
                  <a:lnTo>
                    <a:pt x="90827" y="102299"/>
                  </a:lnTo>
                  <a:lnTo>
                    <a:pt x="105487" y="71221"/>
                  </a:lnTo>
                  <a:lnTo>
                    <a:pt x="127408" y="45246"/>
                  </a:lnTo>
                  <a:lnTo>
                    <a:pt x="154533" y="27680"/>
                  </a:lnTo>
                  <a:lnTo>
                    <a:pt x="189391" y="18266"/>
                  </a:lnTo>
                  <a:lnTo>
                    <a:pt x="269974" y="18266"/>
                  </a:lnTo>
                  <a:lnTo>
                    <a:pt x="266621" y="15688"/>
                  </a:lnTo>
                  <a:lnTo>
                    <a:pt x="228419" y="1826"/>
                  </a:lnTo>
                  <a:lnTo>
                    <a:pt x="187821" y="0"/>
                  </a:lnTo>
                  <a:close/>
                </a:path>
                <a:path w="515620" h="502285">
                  <a:moveTo>
                    <a:pt x="411023" y="91714"/>
                  </a:moveTo>
                  <a:lnTo>
                    <a:pt x="367809" y="91714"/>
                  </a:lnTo>
                  <a:lnTo>
                    <a:pt x="380758" y="93162"/>
                  </a:lnTo>
                  <a:lnTo>
                    <a:pt x="394478" y="100361"/>
                  </a:lnTo>
                  <a:lnTo>
                    <a:pt x="405236" y="112270"/>
                  </a:lnTo>
                  <a:lnTo>
                    <a:pt x="412639" y="128325"/>
                  </a:lnTo>
                  <a:lnTo>
                    <a:pt x="416293" y="147962"/>
                  </a:lnTo>
                  <a:lnTo>
                    <a:pt x="415569" y="152864"/>
                  </a:lnTo>
                  <a:lnTo>
                    <a:pt x="418896" y="157436"/>
                  </a:lnTo>
                  <a:lnTo>
                    <a:pt x="468531" y="177120"/>
                  </a:lnTo>
                  <a:lnTo>
                    <a:pt x="496849" y="239656"/>
                  </a:lnTo>
                  <a:lnTo>
                    <a:pt x="493722" y="265684"/>
                  </a:lnTo>
                  <a:lnTo>
                    <a:pt x="482298" y="288481"/>
                  </a:lnTo>
                  <a:lnTo>
                    <a:pt x="463945" y="306182"/>
                  </a:lnTo>
                  <a:lnTo>
                    <a:pt x="440029" y="316923"/>
                  </a:lnTo>
                  <a:lnTo>
                    <a:pt x="445604" y="334373"/>
                  </a:lnTo>
                  <a:lnTo>
                    <a:pt x="474784" y="320988"/>
                  </a:lnTo>
                  <a:lnTo>
                    <a:pt x="497211" y="299232"/>
                  </a:lnTo>
                  <a:lnTo>
                    <a:pt x="511255" y="271322"/>
                  </a:lnTo>
                  <a:lnTo>
                    <a:pt x="515267" y="239656"/>
                  </a:lnTo>
                  <a:lnTo>
                    <a:pt x="515112" y="239656"/>
                  </a:lnTo>
                  <a:lnTo>
                    <a:pt x="506075" y="195421"/>
                  </a:lnTo>
                  <a:lnTo>
                    <a:pt x="484263" y="166487"/>
                  </a:lnTo>
                  <a:lnTo>
                    <a:pt x="457622" y="149661"/>
                  </a:lnTo>
                  <a:lnTo>
                    <a:pt x="434098" y="141752"/>
                  </a:lnTo>
                  <a:lnTo>
                    <a:pt x="428596" y="118334"/>
                  </a:lnTo>
                  <a:lnTo>
                    <a:pt x="418417" y="99097"/>
                  </a:lnTo>
                  <a:lnTo>
                    <a:pt x="411023" y="91714"/>
                  </a:lnTo>
                  <a:close/>
                </a:path>
                <a:path w="515620" h="502285">
                  <a:moveTo>
                    <a:pt x="222024" y="224226"/>
                  </a:moveTo>
                  <a:lnTo>
                    <a:pt x="184759" y="224226"/>
                  </a:lnTo>
                  <a:lnTo>
                    <a:pt x="248691" y="259570"/>
                  </a:lnTo>
                  <a:lnTo>
                    <a:pt x="248691" y="329801"/>
                  </a:lnTo>
                  <a:lnTo>
                    <a:pt x="266966" y="329801"/>
                  </a:lnTo>
                  <a:lnTo>
                    <a:pt x="266966" y="259659"/>
                  </a:lnTo>
                  <a:lnTo>
                    <a:pt x="295479" y="243771"/>
                  </a:lnTo>
                  <a:lnTo>
                    <a:pt x="257187" y="243771"/>
                  </a:lnTo>
                  <a:lnTo>
                    <a:pt x="222024" y="224226"/>
                  </a:lnTo>
                  <a:close/>
                </a:path>
                <a:path w="515620" h="502285">
                  <a:moveTo>
                    <a:pt x="348881" y="224035"/>
                  </a:moveTo>
                  <a:lnTo>
                    <a:pt x="330898" y="224035"/>
                  </a:lnTo>
                  <a:lnTo>
                    <a:pt x="330898" y="294088"/>
                  </a:lnTo>
                  <a:lnTo>
                    <a:pt x="266966" y="329801"/>
                  </a:lnTo>
                  <a:lnTo>
                    <a:pt x="304272" y="329801"/>
                  </a:lnTo>
                  <a:lnTo>
                    <a:pt x="340029" y="309976"/>
                  </a:lnTo>
                  <a:lnTo>
                    <a:pt x="377598" y="309976"/>
                  </a:lnTo>
                  <a:lnTo>
                    <a:pt x="348881" y="293910"/>
                  </a:lnTo>
                  <a:lnTo>
                    <a:pt x="348881" y="224035"/>
                  </a:lnTo>
                  <a:close/>
                </a:path>
                <a:path w="515620" h="502285">
                  <a:moveTo>
                    <a:pt x="295718" y="173349"/>
                  </a:moveTo>
                  <a:lnTo>
                    <a:pt x="257835" y="173349"/>
                  </a:lnTo>
                  <a:lnTo>
                    <a:pt x="321119" y="208516"/>
                  </a:lnTo>
                  <a:lnTo>
                    <a:pt x="257187" y="243771"/>
                  </a:lnTo>
                  <a:lnTo>
                    <a:pt x="295479" y="243771"/>
                  </a:lnTo>
                  <a:lnTo>
                    <a:pt x="330898" y="224035"/>
                  </a:lnTo>
                  <a:lnTo>
                    <a:pt x="348881" y="224035"/>
                  </a:lnTo>
                  <a:lnTo>
                    <a:pt x="348868" y="204922"/>
                  </a:lnTo>
                  <a:lnTo>
                    <a:pt x="347192" y="201950"/>
                  </a:lnTo>
                  <a:lnTo>
                    <a:pt x="295718" y="173349"/>
                  </a:lnTo>
                  <a:close/>
                </a:path>
                <a:path w="515620" h="502285">
                  <a:moveTo>
                    <a:pt x="515289" y="239478"/>
                  </a:moveTo>
                  <a:lnTo>
                    <a:pt x="515112" y="239656"/>
                  </a:lnTo>
                  <a:lnTo>
                    <a:pt x="515267" y="239656"/>
                  </a:lnTo>
                  <a:lnTo>
                    <a:pt x="515289" y="239478"/>
                  </a:lnTo>
                  <a:close/>
                </a:path>
                <a:path w="515620" h="502285">
                  <a:moveTo>
                    <a:pt x="269974" y="18266"/>
                  </a:moveTo>
                  <a:lnTo>
                    <a:pt x="189391" y="18266"/>
                  </a:lnTo>
                  <a:lnTo>
                    <a:pt x="224656" y="19879"/>
                  </a:lnTo>
                  <a:lnTo>
                    <a:pt x="257807" y="32013"/>
                  </a:lnTo>
                  <a:lnTo>
                    <a:pt x="296710" y="66017"/>
                  </a:lnTo>
                  <a:lnTo>
                    <a:pt x="319112" y="107322"/>
                  </a:lnTo>
                  <a:lnTo>
                    <a:pt x="320230" y="110510"/>
                  </a:lnTo>
                  <a:lnTo>
                    <a:pt x="323037" y="112834"/>
                  </a:lnTo>
                  <a:lnTo>
                    <a:pt x="329742" y="113824"/>
                  </a:lnTo>
                  <a:lnTo>
                    <a:pt x="333095" y="112427"/>
                  </a:lnTo>
                  <a:lnTo>
                    <a:pt x="335089" y="109697"/>
                  </a:lnTo>
                  <a:lnTo>
                    <a:pt x="344116" y="100293"/>
                  </a:lnTo>
                  <a:lnTo>
                    <a:pt x="355309" y="94195"/>
                  </a:lnTo>
                  <a:lnTo>
                    <a:pt x="367809" y="91714"/>
                  </a:lnTo>
                  <a:lnTo>
                    <a:pt x="411023" y="91714"/>
                  </a:lnTo>
                  <a:lnTo>
                    <a:pt x="407168" y="87866"/>
                  </a:lnTo>
                  <a:lnTo>
                    <a:pt x="331076" y="87866"/>
                  </a:lnTo>
                  <a:lnTo>
                    <a:pt x="324787" y="75016"/>
                  </a:lnTo>
                  <a:lnTo>
                    <a:pt x="317474" y="62988"/>
                  </a:lnTo>
                  <a:lnTo>
                    <a:pt x="309034" y="51602"/>
                  </a:lnTo>
                  <a:lnTo>
                    <a:pt x="299567" y="41015"/>
                  </a:lnTo>
                  <a:lnTo>
                    <a:pt x="269974" y="18266"/>
                  </a:lnTo>
                  <a:close/>
                </a:path>
                <a:path w="515620" h="502285">
                  <a:moveTo>
                    <a:pt x="371377" y="73671"/>
                  </a:moveTo>
                  <a:lnTo>
                    <a:pt x="356981" y="75016"/>
                  </a:lnTo>
                  <a:lnTo>
                    <a:pt x="343332" y="79796"/>
                  </a:lnTo>
                  <a:lnTo>
                    <a:pt x="331076" y="87866"/>
                  </a:lnTo>
                  <a:lnTo>
                    <a:pt x="407168" y="87866"/>
                  </a:lnTo>
                  <a:lnTo>
                    <a:pt x="404023" y="84725"/>
                  </a:lnTo>
                  <a:lnTo>
                    <a:pt x="385876" y="75902"/>
                  </a:lnTo>
                  <a:lnTo>
                    <a:pt x="371377" y="73671"/>
                  </a:lnTo>
                  <a:close/>
                </a:path>
              </a:pathLst>
            </a:custGeom>
            <a:solidFill>
              <a:srgbClr val="FFFFFF"/>
            </a:solidFill>
          </p:spPr>
          <p:txBody>
            <a:bodyPr wrap="square" lIns="0" tIns="0" rIns="0" bIns="0" rtlCol="0"/>
            <a:p/>
          </p:txBody>
        </p:sp>
      </p:grpSp>
      <p:grpSp>
        <p:nvGrpSpPr>
          <p:cNvPr id="90" name="Group 89"/>
          <p:cNvGrpSpPr/>
          <p:nvPr/>
        </p:nvGrpSpPr>
        <p:grpSpPr>
          <a:xfrm>
            <a:off x="7496175" y="1906905"/>
            <a:ext cx="1778000" cy="1831340"/>
            <a:chOff x="11805" y="3003"/>
            <a:chExt cx="2800" cy="2884"/>
          </a:xfrm>
        </p:grpSpPr>
        <p:grpSp>
          <p:nvGrpSpPr>
            <p:cNvPr id="60" name="Group 59"/>
            <p:cNvGrpSpPr/>
            <p:nvPr/>
          </p:nvGrpSpPr>
          <p:grpSpPr>
            <a:xfrm rot="0">
              <a:off x="11805" y="3003"/>
              <a:ext cx="2800" cy="2884"/>
              <a:chOff x="525" y="2989"/>
              <a:chExt cx="3324" cy="3607"/>
            </a:xfrm>
          </p:grpSpPr>
          <p:sp>
            <p:nvSpPr>
              <p:cNvPr id="61"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2"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4" name="object 18"/>
            <p:cNvSpPr txBox="1"/>
            <p:nvPr/>
          </p:nvSpPr>
          <p:spPr>
            <a:xfrm>
              <a:off x="11949" y="5105"/>
              <a:ext cx="2512" cy="310"/>
            </a:xfrm>
            <a:prstGeom prst="rect">
              <a:avLst/>
            </a:prstGeom>
          </p:spPr>
          <p:txBody>
            <a:bodyPr vert="horz" wrap="square" lIns="0" tIns="12700" rIns="0" bIns="0" rtlCol="0">
              <a:spAutoFit/>
            </a:bodyPr>
            <a:p>
              <a:pPr marL="12700">
                <a:lnSpc>
                  <a:spcPct val="100000"/>
                </a:lnSpc>
                <a:spcBef>
                  <a:spcPts val="100"/>
                </a:spcBef>
              </a:pPr>
              <a:r>
                <a:rPr sz="1200" spc="110" dirty="0">
                  <a:solidFill>
                    <a:srgbClr val="FFFFFF"/>
                  </a:solidFill>
                  <a:latin typeface="Trebuchet MS"/>
                  <a:cs typeface="Trebuchet MS"/>
                  <a:sym typeface="+mn-ea"/>
                </a:rPr>
                <a:t>AWS</a:t>
              </a:r>
              <a:r>
                <a:rPr sz="1200" spc="-85" dirty="0">
                  <a:solidFill>
                    <a:srgbClr val="FFFFFF"/>
                  </a:solidFill>
                  <a:latin typeface="Trebuchet MS"/>
                  <a:cs typeface="Trebuchet MS"/>
                  <a:sym typeface="+mn-ea"/>
                </a:rPr>
                <a:t> </a:t>
              </a:r>
              <a:r>
                <a:rPr sz="1200" spc="20" dirty="0">
                  <a:solidFill>
                    <a:srgbClr val="FFFFFF"/>
                  </a:solidFill>
                  <a:latin typeface="Trebuchet MS"/>
                  <a:cs typeface="Trebuchet MS"/>
                  <a:sym typeface="+mn-ea"/>
                </a:rPr>
                <a:t>CloudFormation</a:t>
              </a:r>
              <a:endParaRPr sz="1200">
                <a:latin typeface="Trebuchet MS"/>
                <a:cs typeface="Trebuchet MS"/>
              </a:endParaRPr>
            </a:p>
          </p:txBody>
        </p:sp>
        <p:sp>
          <p:nvSpPr>
            <p:cNvPr id="89" name="object 17"/>
            <p:cNvSpPr/>
            <p:nvPr/>
          </p:nvSpPr>
          <p:spPr>
            <a:xfrm>
              <a:off x="12647" y="3709"/>
              <a:ext cx="1118" cy="1123"/>
            </a:xfrm>
            <a:prstGeom prst="rect">
              <a:avLst/>
            </a:prstGeom>
            <a:blipFill>
              <a:blip r:embed="rId4" cstate="print"/>
              <a:stretch>
                <a:fillRect/>
              </a:stretch>
            </a:blipFill>
          </p:spPr>
          <p:txBody>
            <a:bodyPr wrap="square" lIns="0" tIns="0" rIns="0" bIns="0" rtlCol="0"/>
            <a:p/>
          </p:txBody>
        </p:sp>
      </p:grpSp>
      <p:sp>
        <p:nvSpPr>
          <p:cNvPr id="91" name="object 22"/>
          <p:cNvSpPr/>
          <p:nvPr/>
        </p:nvSpPr>
        <p:spPr>
          <a:xfrm>
            <a:off x="5456555" y="2072640"/>
            <a:ext cx="1144905" cy="1010920"/>
          </a:xfrm>
          <a:prstGeom prst="rect">
            <a:avLst/>
          </a:prstGeom>
          <a:blipFill>
            <a:blip r:embed="rId5" cstate="print"/>
            <a:stretch>
              <a:fillRect/>
            </a:stretch>
          </a:blipFill>
        </p:spPr>
        <p:txBody>
          <a:bodyPr wrap="square" lIns="0" tIns="0" rIns="0" bIns="0" rtlCol="0"/>
          <a:p/>
        </p:txBody>
      </p:sp>
      <p:sp>
        <p:nvSpPr>
          <p:cNvPr id="93" name="object 27"/>
          <p:cNvSpPr/>
          <p:nvPr/>
        </p:nvSpPr>
        <p:spPr>
          <a:xfrm>
            <a:off x="10246995" y="1929130"/>
            <a:ext cx="1301750" cy="1298575"/>
          </a:xfrm>
          <a:prstGeom prst="rect">
            <a:avLst/>
          </a:prstGeom>
          <a:blipFill>
            <a:blip r:embed="rId6" cstate="print"/>
            <a:stretch>
              <a:fillRect/>
            </a:stretch>
          </a:blipFill>
        </p:spPr>
        <p:txBody>
          <a:bodyPr wrap="square" lIns="0" tIns="0" rIns="0" bIns="0" rtlCol="0"/>
          <a:p/>
        </p:txBody>
      </p:sp>
      <p:sp>
        <p:nvSpPr>
          <p:cNvPr id="95" name="Text Box 94"/>
          <p:cNvSpPr txBox="1"/>
          <p:nvPr/>
        </p:nvSpPr>
        <p:spPr>
          <a:xfrm>
            <a:off x="3811905" y="4223385"/>
            <a:ext cx="9366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init</a:t>
            </a:r>
            <a:endParaRPr lang="pt-PT" altLang="en-US">
              <a:solidFill>
                <a:schemeClr val="accent4"/>
              </a:solidFill>
              <a:effectLst/>
            </a:endParaRPr>
          </a:p>
        </p:txBody>
      </p:sp>
      <p:sp>
        <p:nvSpPr>
          <p:cNvPr id="96" name="object 35"/>
          <p:cNvSpPr/>
          <p:nvPr/>
        </p:nvSpPr>
        <p:spPr>
          <a:xfrm>
            <a:off x="3417696" y="4223194"/>
            <a:ext cx="304800" cy="304800"/>
          </a:xfrm>
          <a:prstGeom prst="rect">
            <a:avLst/>
          </a:prstGeom>
          <a:blipFill>
            <a:blip r:embed="rId7" cstate="print"/>
            <a:stretch>
              <a:fillRect/>
            </a:stretch>
          </a:blipFill>
        </p:spPr>
        <p:txBody>
          <a:bodyPr wrap="square" lIns="0" tIns="0" rIns="0" bIns="0" rtlCol="0"/>
          <a:p/>
        </p:txBody>
      </p:sp>
      <p:sp>
        <p:nvSpPr>
          <p:cNvPr id="97" name="object 37"/>
          <p:cNvSpPr/>
          <p:nvPr/>
        </p:nvSpPr>
        <p:spPr>
          <a:xfrm>
            <a:off x="3417696" y="4786312"/>
            <a:ext cx="304800" cy="304800"/>
          </a:xfrm>
          <a:prstGeom prst="rect">
            <a:avLst/>
          </a:prstGeom>
          <a:blipFill>
            <a:blip r:embed="rId8" cstate="print"/>
            <a:stretch>
              <a:fillRect/>
            </a:stretch>
          </a:blipFill>
        </p:spPr>
        <p:txBody>
          <a:bodyPr wrap="square" lIns="0" tIns="0" rIns="0" bIns="0" rtlCol="0"/>
          <a:p/>
        </p:txBody>
      </p:sp>
      <p:sp>
        <p:nvSpPr>
          <p:cNvPr id="98" name="object 38"/>
          <p:cNvSpPr/>
          <p:nvPr/>
        </p:nvSpPr>
        <p:spPr>
          <a:xfrm>
            <a:off x="3417696" y="5642800"/>
            <a:ext cx="304800" cy="304800"/>
          </a:xfrm>
          <a:prstGeom prst="rect">
            <a:avLst/>
          </a:prstGeom>
          <a:blipFill>
            <a:blip r:embed="rId9" cstate="print"/>
            <a:stretch>
              <a:fillRect/>
            </a:stretch>
          </a:blipFill>
        </p:spPr>
        <p:txBody>
          <a:bodyPr wrap="square" lIns="0" tIns="0" rIns="0" bIns="0" rtlCol="0"/>
          <a:p/>
        </p:txBody>
      </p:sp>
      <p:sp>
        <p:nvSpPr>
          <p:cNvPr id="99" name="object 39"/>
          <p:cNvSpPr/>
          <p:nvPr/>
        </p:nvSpPr>
        <p:spPr>
          <a:xfrm>
            <a:off x="3417696" y="5213032"/>
            <a:ext cx="304800" cy="304800"/>
          </a:xfrm>
          <a:prstGeom prst="rect">
            <a:avLst/>
          </a:prstGeom>
          <a:blipFill>
            <a:blip r:embed="rId10" cstate="print"/>
            <a:stretch>
              <a:fillRect/>
            </a:stretch>
          </a:blipFill>
        </p:spPr>
        <p:txBody>
          <a:bodyPr wrap="square" lIns="0" tIns="0" rIns="0" bIns="0" rtlCol="0"/>
          <a:p/>
        </p:txBody>
      </p:sp>
      <p:sp>
        <p:nvSpPr>
          <p:cNvPr id="100" name="object 42"/>
          <p:cNvSpPr/>
          <p:nvPr/>
        </p:nvSpPr>
        <p:spPr>
          <a:xfrm>
            <a:off x="3417696" y="6072568"/>
            <a:ext cx="304800" cy="304800"/>
          </a:xfrm>
          <a:prstGeom prst="rect">
            <a:avLst/>
          </a:prstGeom>
          <a:blipFill>
            <a:blip r:embed="rId11" cstate="print"/>
            <a:stretch>
              <a:fillRect/>
            </a:stretch>
          </a:blipFill>
        </p:spPr>
        <p:txBody>
          <a:bodyPr wrap="square" lIns="0" tIns="0" rIns="0" bIns="0" rtlCol="0"/>
          <a:p/>
        </p:txBody>
      </p:sp>
      <p:sp>
        <p:nvSpPr>
          <p:cNvPr id="101" name="Text Box 100"/>
          <p:cNvSpPr txBox="1"/>
          <p:nvPr/>
        </p:nvSpPr>
        <p:spPr>
          <a:xfrm>
            <a:off x="3776980" y="4702810"/>
            <a:ext cx="16262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npm run build</a:t>
            </a:r>
            <a:endParaRPr lang="pt-PT" altLang="en-US">
              <a:solidFill>
                <a:schemeClr val="accent4"/>
              </a:solidFill>
              <a:effectLst/>
            </a:endParaRPr>
          </a:p>
        </p:txBody>
      </p:sp>
      <p:sp>
        <p:nvSpPr>
          <p:cNvPr id="102" name="Text Box 101"/>
          <p:cNvSpPr txBox="1"/>
          <p:nvPr/>
        </p:nvSpPr>
        <p:spPr>
          <a:xfrm>
            <a:off x="3818255" y="5134610"/>
            <a:ext cx="11817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synth</a:t>
            </a:r>
            <a:endParaRPr lang="pt-PT" altLang="en-US">
              <a:solidFill>
                <a:schemeClr val="accent4"/>
              </a:solidFill>
              <a:effectLst/>
            </a:endParaRPr>
          </a:p>
        </p:txBody>
      </p:sp>
      <p:sp>
        <p:nvSpPr>
          <p:cNvPr id="103" name="Text Box 102"/>
          <p:cNvSpPr txBox="1"/>
          <p:nvPr/>
        </p:nvSpPr>
        <p:spPr>
          <a:xfrm>
            <a:off x="3821430" y="5566410"/>
            <a:ext cx="9442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diff</a:t>
            </a:r>
            <a:endParaRPr lang="pt-PT" altLang="en-US">
              <a:solidFill>
                <a:schemeClr val="accent4"/>
              </a:solidFill>
              <a:effectLst/>
            </a:endParaRPr>
          </a:p>
        </p:txBody>
      </p:sp>
      <p:sp>
        <p:nvSpPr>
          <p:cNvPr id="104" name="Text Box 103"/>
          <p:cNvSpPr txBox="1"/>
          <p:nvPr/>
        </p:nvSpPr>
        <p:spPr>
          <a:xfrm>
            <a:off x="3877310" y="5980430"/>
            <a:ext cx="130429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deploy</a:t>
            </a:r>
            <a:endParaRPr lang="pt-PT" altLang="en-US">
              <a:solidFill>
                <a:schemeClr val="accent4"/>
              </a:solidFill>
              <a:effectLst/>
            </a:endParaRPr>
          </a:p>
        </p:txBody>
      </p:sp>
      <p:sp>
        <p:nvSpPr>
          <p:cNvPr id="110" name="Text Box 109"/>
          <p:cNvSpPr txBox="1"/>
          <p:nvPr/>
        </p:nvSpPr>
        <p:spPr>
          <a:xfrm>
            <a:off x="5472430" y="4232910"/>
            <a:ext cx="230695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new project</a:t>
            </a:r>
            <a:endParaRPr lang="pt-PT" altLang="en-US">
              <a:solidFill>
                <a:schemeClr val="bg1"/>
              </a:solidFill>
              <a:effectLst/>
            </a:endParaRPr>
          </a:p>
        </p:txBody>
      </p:sp>
      <p:sp>
        <p:nvSpPr>
          <p:cNvPr id="111" name="Text Box 110"/>
          <p:cNvSpPr txBox="1"/>
          <p:nvPr/>
        </p:nvSpPr>
        <p:spPr>
          <a:xfrm>
            <a:off x="5456555" y="4702810"/>
            <a:ext cx="16713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build project</a:t>
            </a:r>
            <a:endParaRPr lang="pt-PT" altLang="en-US">
              <a:solidFill>
                <a:schemeClr val="bg1"/>
              </a:solidFill>
              <a:effectLst/>
            </a:endParaRPr>
          </a:p>
        </p:txBody>
      </p:sp>
      <p:sp>
        <p:nvSpPr>
          <p:cNvPr id="112" name="Text Box 111"/>
          <p:cNvSpPr txBox="1"/>
          <p:nvPr/>
        </p:nvSpPr>
        <p:spPr>
          <a:xfrm>
            <a:off x="5469255" y="5115560"/>
            <a:ext cx="33115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templates and assets</a:t>
            </a:r>
            <a:endParaRPr lang="pt-PT" altLang="en-US">
              <a:solidFill>
                <a:schemeClr val="bg1"/>
              </a:solidFill>
              <a:effectLst/>
            </a:endParaRPr>
          </a:p>
        </p:txBody>
      </p:sp>
      <p:sp>
        <p:nvSpPr>
          <p:cNvPr id="113" name="Text Box 112"/>
          <p:cNvSpPr txBox="1"/>
          <p:nvPr/>
        </p:nvSpPr>
        <p:spPr>
          <a:xfrm>
            <a:off x="5459730" y="5534660"/>
            <a:ext cx="27857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check what will change</a:t>
            </a:r>
            <a:endParaRPr lang="pt-PT" altLang="en-US">
              <a:solidFill>
                <a:schemeClr val="bg1"/>
              </a:solidFill>
              <a:effectLst/>
            </a:endParaRPr>
          </a:p>
        </p:txBody>
      </p:sp>
      <p:sp>
        <p:nvSpPr>
          <p:cNvPr id="114" name="Text Box 113"/>
          <p:cNvSpPr txBox="1"/>
          <p:nvPr/>
        </p:nvSpPr>
        <p:spPr>
          <a:xfrm>
            <a:off x="5469255" y="5934710"/>
            <a:ext cx="349758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push changes to your account</a:t>
            </a:r>
            <a:endParaRPr lang="pt-PT" altLang="en-US">
              <a:solidFill>
                <a:schemeClr val="bg1"/>
              </a:solidFill>
              <a:effectLst/>
            </a:endParaRPr>
          </a:p>
        </p:txBody>
      </p:sp>
      <p:sp>
        <p:nvSpPr>
          <p:cNvPr id="115" name="Text Box 114"/>
          <p:cNvSpPr txBox="1"/>
          <p:nvPr/>
        </p:nvSpPr>
        <p:spPr>
          <a:xfrm>
            <a:off x="5697220" y="6489700"/>
            <a:ext cx="6327775" cy="368300"/>
          </a:xfrm>
          <a:prstGeom prst="rect">
            <a:avLst/>
          </a:prstGeom>
          <a:noFill/>
        </p:spPr>
        <p:txBody>
          <a:bodyPr wrap="none" rtlCol="0">
            <a:spAutoFit/>
          </a:bodyPr>
          <a:p>
            <a:pPr algn="l"/>
            <a:r>
              <a:rPr lang="en-US">
                <a:solidFill>
                  <a:schemeClr val="bg1"/>
                </a:solidFill>
              </a:rPr>
              <a:t>https://www.youtube.com/watch?v=R7wSTZ54gNk&amp;t=261s</a:t>
            </a:r>
            <a:endParaRPr lang="en-US">
              <a:solidFill>
                <a:schemeClr val="bg1"/>
              </a:solidFill>
            </a:endParaRPr>
          </a:p>
        </p:txBody>
      </p:sp>
      <p:sp>
        <p:nvSpPr>
          <p:cNvPr id="3" name="Text Box 2"/>
          <p:cNvSpPr txBox="1"/>
          <p:nvPr/>
        </p:nvSpPr>
        <p:spPr>
          <a:xfrm>
            <a:off x="521970" y="553720"/>
            <a:ext cx="4436110" cy="583565"/>
          </a:xfrm>
          <a:prstGeom prst="rect">
            <a:avLst/>
          </a:prstGeom>
          <a:noFill/>
        </p:spPr>
        <p:txBody>
          <a:bodyPr wrap="none" rtlCol="0">
            <a:spAutoFit/>
          </a:bodyPr>
          <a:p>
            <a:pPr algn="l"/>
            <a:r>
              <a:rPr lang="en-US" sz="3200">
                <a:solidFill>
                  <a:schemeClr val="bg1"/>
                </a:solidFill>
              </a:rPr>
              <a:t>Development Workflo</a:t>
            </a:r>
            <a:r>
              <a:rPr lang="pt-PT" altLang="en-US" sz="3200">
                <a:solidFill>
                  <a:schemeClr val="bg1"/>
                </a:solidFill>
              </a:rPr>
              <a:t>w</a:t>
            </a:r>
            <a:endParaRPr lang="pt-PT" altLang="en-US" sz="3200">
              <a:solidFill>
                <a:schemeClr val="bg1"/>
              </a:solidFill>
            </a:endParaRPr>
          </a:p>
        </p:txBody>
      </p:sp>
      <p:sp>
        <p:nvSpPr>
          <p:cNvPr id="2" name="Text Box 1"/>
          <p:cNvSpPr txBox="1"/>
          <p:nvPr/>
        </p:nvSpPr>
        <p:spPr>
          <a:xfrm>
            <a:off x="2181860" y="1462405"/>
            <a:ext cx="725805" cy="275590"/>
          </a:xfrm>
          <a:prstGeom prst="rect">
            <a:avLst/>
          </a:prstGeom>
          <a:noFill/>
        </p:spPr>
        <p:txBody>
          <a:bodyPr wrap="none" rtlCol="0">
            <a:spAutoFit/>
          </a:bodyPr>
          <a:p>
            <a:r>
              <a:rPr lang="pt-PT" altLang="en-US" sz="1200">
                <a:solidFill>
                  <a:schemeClr val="bg1"/>
                </a:solidFill>
              </a:rPr>
              <a:t>execute</a:t>
            </a:r>
            <a:endParaRPr lang="pt-PT" altLang="en-US" sz="1200">
              <a:solidFill>
                <a:schemeClr val="bg1"/>
              </a:solidFill>
            </a:endParaRPr>
          </a:p>
        </p:txBody>
      </p:sp>
      <p:sp>
        <p:nvSpPr>
          <p:cNvPr id="4" name="Text Box 3"/>
          <p:cNvSpPr txBox="1"/>
          <p:nvPr/>
        </p:nvSpPr>
        <p:spPr>
          <a:xfrm>
            <a:off x="4378325" y="1395095"/>
            <a:ext cx="914400" cy="275590"/>
          </a:xfrm>
          <a:prstGeom prst="rect">
            <a:avLst/>
          </a:prstGeom>
          <a:noFill/>
        </p:spPr>
        <p:txBody>
          <a:bodyPr wrap="none" rtlCol="0">
            <a:spAutoFit/>
          </a:bodyPr>
          <a:p>
            <a:r>
              <a:rPr lang="pt-PT" altLang="en-US" sz="1200">
                <a:solidFill>
                  <a:schemeClr val="bg1"/>
                </a:solidFill>
              </a:rPr>
              <a:t>synthesize</a:t>
            </a:r>
            <a:endParaRPr lang="pt-PT" altLang="en-US" sz="1200">
              <a:solidFill>
                <a:schemeClr val="bg1"/>
              </a:solidFill>
            </a:endParaRPr>
          </a:p>
        </p:txBody>
      </p:sp>
      <p:sp>
        <p:nvSpPr>
          <p:cNvPr id="5" name="Text Box 4"/>
          <p:cNvSpPr txBox="1"/>
          <p:nvPr/>
        </p:nvSpPr>
        <p:spPr>
          <a:xfrm>
            <a:off x="6851650" y="1395095"/>
            <a:ext cx="644525" cy="275590"/>
          </a:xfrm>
          <a:prstGeom prst="rect">
            <a:avLst/>
          </a:prstGeom>
          <a:noFill/>
        </p:spPr>
        <p:txBody>
          <a:bodyPr wrap="none" rtlCol="0">
            <a:spAutoFit/>
          </a:bodyPr>
          <a:p>
            <a:r>
              <a:rPr lang="pt-PT" altLang="en-US" sz="1200">
                <a:solidFill>
                  <a:schemeClr val="bg1"/>
                </a:solidFill>
              </a:rPr>
              <a:t>deploy</a:t>
            </a:r>
            <a:endParaRPr lang="pt-PT" altLang="en-US" sz="1200">
              <a:solidFill>
                <a:schemeClr val="bg1"/>
              </a:solidFill>
            </a:endParaRPr>
          </a:p>
        </p:txBody>
      </p:sp>
      <p:sp>
        <p:nvSpPr>
          <p:cNvPr id="6" name="Text Box 5"/>
          <p:cNvSpPr txBox="1"/>
          <p:nvPr/>
        </p:nvSpPr>
        <p:spPr>
          <a:xfrm>
            <a:off x="9274810" y="1395095"/>
            <a:ext cx="806450" cy="275590"/>
          </a:xfrm>
          <a:prstGeom prst="rect">
            <a:avLst/>
          </a:prstGeom>
          <a:noFill/>
        </p:spPr>
        <p:txBody>
          <a:bodyPr wrap="none" rtlCol="0">
            <a:spAutoFit/>
          </a:bodyPr>
          <a:p>
            <a:r>
              <a:rPr lang="pt-PT" altLang="en-US" sz="1200">
                <a:solidFill>
                  <a:schemeClr val="bg1"/>
                </a:solidFill>
              </a:rPr>
              <a:t>provision</a:t>
            </a:r>
            <a:endParaRPr lang="pt-PT" altLang="en-US" sz="12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7" name="object 15"/>
          <p:cNvSpPr/>
          <p:nvPr/>
        </p:nvSpPr>
        <p:spPr>
          <a:xfrm>
            <a:off x="1165860" y="1600200"/>
            <a:ext cx="76200" cy="1911350"/>
          </a:xfrm>
          <a:custGeom>
            <a:avLst/>
            <a:gdLst/>
            <a:ahLst/>
            <a:cxnLst/>
            <a:rect l="l" t="t" r="r" b="b"/>
            <a:pathLst>
              <a:path w="76200" h="1911350">
                <a:moveTo>
                  <a:pt x="50800" y="63500"/>
                </a:moveTo>
                <a:lnTo>
                  <a:pt x="25400" y="63500"/>
                </a:lnTo>
                <a:lnTo>
                  <a:pt x="25400" y="1911007"/>
                </a:lnTo>
                <a:lnTo>
                  <a:pt x="50800" y="1911007"/>
                </a:lnTo>
                <a:lnTo>
                  <a:pt x="50800" y="63500"/>
                </a:lnTo>
                <a:close/>
              </a:path>
              <a:path w="76200" h="1911350">
                <a:moveTo>
                  <a:pt x="38100" y="0"/>
                </a:moveTo>
                <a:lnTo>
                  <a:pt x="0" y="76200"/>
                </a:lnTo>
                <a:lnTo>
                  <a:pt x="25400" y="76200"/>
                </a:lnTo>
                <a:lnTo>
                  <a:pt x="25400" y="63500"/>
                </a:lnTo>
                <a:lnTo>
                  <a:pt x="69850" y="63500"/>
                </a:lnTo>
                <a:lnTo>
                  <a:pt x="38100" y="0"/>
                </a:lnTo>
                <a:close/>
              </a:path>
              <a:path w="76200" h="1911350">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21" name="object 19"/>
          <p:cNvSpPr/>
          <p:nvPr/>
        </p:nvSpPr>
        <p:spPr>
          <a:xfrm>
            <a:off x="4162425" y="1591945"/>
            <a:ext cx="76200" cy="1905635"/>
          </a:xfrm>
          <a:custGeom>
            <a:avLst/>
            <a:gdLst/>
            <a:ahLst/>
            <a:cxnLst/>
            <a:rect l="l" t="t" r="r" b="b"/>
            <a:pathLst>
              <a:path w="76200" h="1905635">
                <a:moveTo>
                  <a:pt x="50800" y="63500"/>
                </a:moveTo>
                <a:lnTo>
                  <a:pt x="25400" y="63500"/>
                </a:lnTo>
                <a:lnTo>
                  <a:pt x="25400" y="1905127"/>
                </a:lnTo>
                <a:lnTo>
                  <a:pt x="50800" y="1905127"/>
                </a:lnTo>
                <a:lnTo>
                  <a:pt x="50800" y="63500"/>
                </a:lnTo>
                <a:close/>
              </a:path>
              <a:path w="76200" h="1905635">
                <a:moveTo>
                  <a:pt x="38100" y="0"/>
                </a:moveTo>
                <a:lnTo>
                  <a:pt x="0" y="76200"/>
                </a:lnTo>
                <a:lnTo>
                  <a:pt x="25400" y="76200"/>
                </a:lnTo>
                <a:lnTo>
                  <a:pt x="25400" y="63500"/>
                </a:lnTo>
                <a:lnTo>
                  <a:pt x="69850" y="63500"/>
                </a:lnTo>
                <a:lnTo>
                  <a:pt x="38100" y="0"/>
                </a:lnTo>
                <a:close/>
              </a:path>
              <a:path w="76200" h="1905635">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22" name="object 20"/>
          <p:cNvSpPr/>
          <p:nvPr/>
        </p:nvSpPr>
        <p:spPr>
          <a:xfrm>
            <a:off x="7891145" y="1600200"/>
            <a:ext cx="3545840" cy="1055370"/>
          </a:xfrm>
          <a:custGeom>
            <a:avLst/>
            <a:gdLst/>
            <a:ahLst/>
            <a:cxnLst/>
            <a:rect l="l" t="t" r="r" b="b"/>
            <a:pathLst>
              <a:path w="1974850" h="3540125">
                <a:moveTo>
                  <a:pt x="0" y="0"/>
                </a:moveTo>
                <a:lnTo>
                  <a:pt x="1974541" y="0"/>
                </a:lnTo>
                <a:lnTo>
                  <a:pt x="1974541" y="3539592"/>
                </a:lnTo>
                <a:lnTo>
                  <a:pt x="0" y="3539592"/>
                </a:lnTo>
                <a:lnTo>
                  <a:pt x="0" y="0"/>
                </a:lnTo>
                <a:close/>
              </a:path>
            </a:pathLst>
          </a:custGeom>
          <a:ln w="25400">
            <a:solidFill>
              <a:srgbClr val="00A0C8"/>
            </a:solidFill>
          </a:ln>
        </p:spPr>
        <p:txBody>
          <a:bodyPr wrap="square" lIns="0" tIns="0" rIns="0" bIns="0" rtlCol="0"/>
          <a:lstStyle/>
          <a:p/>
        </p:txBody>
      </p:sp>
      <p:sp>
        <p:nvSpPr>
          <p:cNvPr id="42" name="object 40"/>
          <p:cNvSpPr/>
          <p:nvPr/>
        </p:nvSpPr>
        <p:spPr>
          <a:xfrm>
            <a:off x="5504815" y="2416175"/>
            <a:ext cx="1434465" cy="1541145"/>
          </a:xfrm>
          <a:custGeom>
            <a:avLst/>
            <a:gdLst/>
            <a:ahLst/>
            <a:cxnLst/>
            <a:rect l="l" t="t" r="r" b="b"/>
            <a:pathLst>
              <a:path w="1434465" h="1541145">
                <a:moveTo>
                  <a:pt x="1194981" y="0"/>
                </a:moveTo>
                <a:lnTo>
                  <a:pt x="239001" y="0"/>
                </a:lnTo>
                <a:lnTo>
                  <a:pt x="190835" y="4855"/>
                </a:lnTo>
                <a:lnTo>
                  <a:pt x="145973" y="18782"/>
                </a:lnTo>
                <a:lnTo>
                  <a:pt x="105375" y="40819"/>
                </a:lnTo>
                <a:lnTo>
                  <a:pt x="70003" y="70003"/>
                </a:lnTo>
                <a:lnTo>
                  <a:pt x="40819" y="105375"/>
                </a:lnTo>
                <a:lnTo>
                  <a:pt x="18782" y="145973"/>
                </a:lnTo>
                <a:lnTo>
                  <a:pt x="4855" y="190835"/>
                </a:lnTo>
                <a:lnTo>
                  <a:pt x="0" y="239001"/>
                </a:lnTo>
                <a:lnTo>
                  <a:pt x="0" y="1301635"/>
                </a:lnTo>
                <a:lnTo>
                  <a:pt x="4855" y="1349804"/>
                </a:lnTo>
                <a:lnTo>
                  <a:pt x="18782" y="1394668"/>
                </a:lnTo>
                <a:lnTo>
                  <a:pt x="40819" y="1435266"/>
                </a:lnTo>
                <a:lnTo>
                  <a:pt x="70003" y="1470637"/>
                </a:lnTo>
                <a:lnTo>
                  <a:pt x="105375" y="1499821"/>
                </a:lnTo>
                <a:lnTo>
                  <a:pt x="145973" y="1521856"/>
                </a:lnTo>
                <a:lnTo>
                  <a:pt x="190835" y="1535781"/>
                </a:lnTo>
                <a:lnTo>
                  <a:pt x="239001" y="1540637"/>
                </a:lnTo>
                <a:lnTo>
                  <a:pt x="1194981" y="1540637"/>
                </a:lnTo>
                <a:lnTo>
                  <a:pt x="1243146" y="1535781"/>
                </a:lnTo>
                <a:lnTo>
                  <a:pt x="1288008" y="1521856"/>
                </a:lnTo>
                <a:lnTo>
                  <a:pt x="1328606" y="1499821"/>
                </a:lnTo>
                <a:lnTo>
                  <a:pt x="1363978" y="1470637"/>
                </a:lnTo>
                <a:lnTo>
                  <a:pt x="1393163" y="1435266"/>
                </a:lnTo>
                <a:lnTo>
                  <a:pt x="1415199" y="1394668"/>
                </a:lnTo>
                <a:lnTo>
                  <a:pt x="1429126" y="1349804"/>
                </a:lnTo>
                <a:lnTo>
                  <a:pt x="1433982" y="1301635"/>
                </a:lnTo>
                <a:lnTo>
                  <a:pt x="1433982" y="239001"/>
                </a:lnTo>
                <a:lnTo>
                  <a:pt x="1429126" y="190835"/>
                </a:lnTo>
                <a:lnTo>
                  <a:pt x="1415199" y="145973"/>
                </a:lnTo>
                <a:lnTo>
                  <a:pt x="1393163" y="105375"/>
                </a:lnTo>
                <a:lnTo>
                  <a:pt x="1363978" y="70003"/>
                </a:lnTo>
                <a:lnTo>
                  <a:pt x="1328606" y="40819"/>
                </a:lnTo>
                <a:lnTo>
                  <a:pt x="1288008" y="18782"/>
                </a:lnTo>
                <a:lnTo>
                  <a:pt x="1243146" y="4855"/>
                </a:lnTo>
                <a:lnTo>
                  <a:pt x="1194981" y="0"/>
                </a:lnTo>
                <a:close/>
              </a:path>
            </a:pathLst>
          </a:custGeom>
          <a:solidFill>
            <a:srgbClr val="232F3E"/>
          </a:solidFill>
        </p:spPr>
        <p:txBody>
          <a:bodyPr wrap="square" lIns="0" tIns="0" rIns="0" bIns="0" rtlCol="0"/>
          <a:lstStyle/>
          <a:p/>
        </p:txBody>
      </p:sp>
      <p:sp>
        <p:nvSpPr>
          <p:cNvPr id="43" name="object 41"/>
          <p:cNvSpPr/>
          <p:nvPr/>
        </p:nvSpPr>
        <p:spPr>
          <a:xfrm>
            <a:off x="5504815" y="2416175"/>
            <a:ext cx="1434465" cy="1541145"/>
          </a:xfrm>
          <a:custGeom>
            <a:avLst/>
            <a:gdLst/>
            <a:ahLst/>
            <a:cxnLst/>
            <a:rect l="l" t="t" r="r" b="b"/>
            <a:pathLst>
              <a:path w="1434465" h="1541145">
                <a:moveTo>
                  <a:pt x="0" y="239000"/>
                </a:moveTo>
                <a:lnTo>
                  <a:pt x="4855" y="190833"/>
                </a:lnTo>
                <a:lnTo>
                  <a:pt x="18781" y="145970"/>
                </a:lnTo>
                <a:lnTo>
                  <a:pt x="40817" y="105372"/>
                </a:lnTo>
                <a:lnTo>
                  <a:pt x="70001" y="70001"/>
                </a:lnTo>
                <a:lnTo>
                  <a:pt x="105372" y="40817"/>
                </a:lnTo>
                <a:lnTo>
                  <a:pt x="145970" y="18781"/>
                </a:lnTo>
                <a:lnTo>
                  <a:pt x="190833" y="4855"/>
                </a:lnTo>
                <a:lnTo>
                  <a:pt x="239000" y="0"/>
                </a:lnTo>
                <a:lnTo>
                  <a:pt x="1194970" y="0"/>
                </a:lnTo>
                <a:lnTo>
                  <a:pt x="1243138" y="4855"/>
                </a:lnTo>
                <a:lnTo>
                  <a:pt x="1288001" y="18781"/>
                </a:lnTo>
                <a:lnTo>
                  <a:pt x="1328599" y="40817"/>
                </a:lnTo>
                <a:lnTo>
                  <a:pt x="1363970" y="70001"/>
                </a:lnTo>
                <a:lnTo>
                  <a:pt x="1393154" y="105372"/>
                </a:lnTo>
                <a:lnTo>
                  <a:pt x="1415189" y="145970"/>
                </a:lnTo>
                <a:lnTo>
                  <a:pt x="1429115" y="190833"/>
                </a:lnTo>
                <a:lnTo>
                  <a:pt x="1433970" y="239000"/>
                </a:lnTo>
                <a:lnTo>
                  <a:pt x="1433970" y="1301640"/>
                </a:lnTo>
                <a:lnTo>
                  <a:pt x="1429115" y="1349808"/>
                </a:lnTo>
                <a:lnTo>
                  <a:pt x="1415189" y="1394672"/>
                </a:lnTo>
                <a:lnTo>
                  <a:pt x="1393154" y="1435269"/>
                </a:lnTo>
                <a:lnTo>
                  <a:pt x="1363970" y="1470640"/>
                </a:lnTo>
                <a:lnTo>
                  <a:pt x="1328599" y="1499824"/>
                </a:lnTo>
                <a:lnTo>
                  <a:pt x="1288001" y="1521859"/>
                </a:lnTo>
                <a:lnTo>
                  <a:pt x="1243138" y="1535785"/>
                </a:lnTo>
                <a:lnTo>
                  <a:pt x="1194970" y="1540640"/>
                </a:lnTo>
                <a:lnTo>
                  <a:pt x="239000" y="1540640"/>
                </a:lnTo>
                <a:lnTo>
                  <a:pt x="190833" y="1535785"/>
                </a:lnTo>
                <a:lnTo>
                  <a:pt x="145970" y="1521859"/>
                </a:lnTo>
                <a:lnTo>
                  <a:pt x="105372" y="1499824"/>
                </a:lnTo>
                <a:lnTo>
                  <a:pt x="70001" y="1470640"/>
                </a:lnTo>
                <a:lnTo>
                  <a:pt x="40817" y="1435269"/>
                </a:lnTo>
                <a:lnTo>
                  <a:pt x="18781" y="1394672"/>
                </a:lnTo>
                <a:lnTo>
                  <a:pt x="4855" y="1349808"/>
                </a:lnTo>
                <a:lnTo>
                  <a:pt x="0" y="1301640"/>
                </a:lnTo>
                <a:lnTo>
                  <a:pt x="0" y="239000"/>
                </a:lnTo>
                <a:close/>
              </a:path>
            </a:pathLst>
          </a:custGeom>
          <a:ln w="25400">
            <a:solidFill>
              <a:srgbClr val="69AE35"/>
            </a:solidFill>
          </a:ln>
        </p:spPr>
        <p:txBody>
          <a:bodyPr wrap="square" lIns="0" tIns="0" rIns="0" bIns="0" rtlCol="0"/>
          <a:lstStyle/>
          <a:p/>
        </p:txBody>
      </p:sp>
      <p:sp>
        <p:nvSpPr>
          <p:cNvPr id="46" name="object 44"/>
          <p:cNvSpPr/>
          <p:nvPr/>
        </p:nvSpPr>
        <p:spPr>
          <a:xfrm>
            <a:off x="5845810" y="2510790"/>
            <a:ext cx="751840" cy="751840"/>
          </a:xfrm>
          <a:prstGeom prst="rect">
            <a:avLst/>
          </a:prstGeom>
          <a:blipFill>
            <a:blip r:embed="rId2" cstate="print"/>
            <a:stretch>
              <a:fillRect/>
            </a:stretch>
          </a:blipFill>
        </p:spPr>
        <p:txBody>
          <a:bodyPr wrap="square" lIns="0" tIns="0" rIns="0" bIns="0" rtlCol="0"/>
          <a:lstStyle/>
          <a:p/>
        </p:txBody>
      </p:sp>
      <p:sp>
        <p:nvSpPr>
          <p:cNvPr id="47" name="object 45"/>
          <p:cNvSpPr/>
          <p:nvPr/>
        </p:nvSpPr>
        <p:spPr>
          <a:xfrm>
            <a:off x="8146415" y="1747520"/>
            <a:ext cx="713105" cy="716280"/>
          </a:xfrm>
          <a:prstGeom prst="rect">
            <a:avLst/>
          </a:prstGeom>
          <a:blipFill>
            <a:blip r:embed="rId3" cstate="print"/>
            <a:stretch>
              <a:fillRect/>
            </a:stretch>
          </a:blipFill>
        </p:spPr>
        <p:txBody>
          <a:bodyPr wrap="square" lIns="0" tIns="0" rIns="0" bIns="0" rtlCol="0"/>
          <a:lstStyle/>
          <a:p/>
        </p:txBody>
      </p:sp>
      <p:sp>
        <p:nvSpPr>
          <p:cNvPr id="49" name="object 47"/>
          <p:cNvSpPr/>
          <p:nvPr/>
        </p:nvSpPr>
        <p:spPr>
          <a:xfrm>
            <a:off x="2410586" y="2008505"/>
            <a:ext cx="713232" cy="713232"/>
          </a:xfrm>
          <a:prstGeom prst="rect">
            <a:avLst/>
          </a:prstGeom>
          <a:blipFill>
            <a:blip r:embed="rId4" cstate="print"/>
            <a:stretch>
              <a:fillRect/>
            </a:stretch>
          </a:blipFill>
        </p:spPr>
        <p:txBody>
          <a:bodyPr wrap="square" lIns="0" tIns="0" rIns="0" bIns="0" rtlCol="0"/>
          <a:lstStyle/>
          <a:p/>
        </p:txBody>
      </p:sp>
      <p:sp>
        <p:nvSpPr>
          <p:cNvPr id="50" name="object 48"/>
          <p:cNvSpPr txBox="1"/>
          <p:nvPr/>
        </p:nvSpPr>
        <p:spPr>
          <a:xfrm>
            <a:off x="2142477" y="2768218"/>
            <a:ext cx="124841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cdk</a:t>
            </a:r>
            <a:r>
              <a:rPr sz="1600" spc="-90" dirty="0">
                <a:solidFill>
                  <a:srgbClr val="FF9A8F"/>
                </a:solidFill>
                <a:latin typeface="Courier New"/>
                <a:cs typeface="Courier New"/>
              </a:rPr>
              <a:t> </a:t>
            </a:r>
            <a:r>
              <a:rPr sz="1600" dirty="0">
                <a:solidFill>
                  <a:srgbClr val="FF9A8F"/>
                </a:solidFill>
                <a:latin typeface="Courier New"/>
                <a:cs typeface="Courier New"/>
              </a:rPr>
              <a:t>deploy</a:t>
            </a:r>
            <a:endParaRPr sz="1600">
              <a:latin typeface="Courier New"/>
              <a:cs typeface="Courier New"/>
            </a:endParaRPr>
          </a:p>
        </p:txBody>
      </p:sp>
      <p:sp>
        <p:nvSpPr>
          <p:cNvPr id="52" name="object 49"/>
          <p:cNvSpPr txBox="1"/>
          <p:nvPr/>
        </p:nvSpPr>
        <p:spPr>
          <a:xfrm>
            <a:off x="5082095" y="4780914"/>
            <a:ext cx="10033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git</a:t>
            </a:r>
            <a:r>
              <a:rPr sz="1600" spc="-90" dirty="0">
                <a:solidFill>
                  <a:srgbClr val="FF9A8F"/>
                </a:solidFill>
                <a:latin typeface="Courier New"/>
                <a:cs typeface="Courier New"/>
              </a:rPr>
              <a:t> </a:t>
            </a:r>
            <a:r>
              <a:rPr sz="1600" dirty="0">
                <a:solidFill>
                  <a:srgbClr val="FF9A8F"/>
                </a:solidFill>
                <a:latin typeface="Courier New"/>
                <a:cs typeface="Courier New"/>
              </a:rPr>
              <a:t>push</a:t>
            </a:r>
            <a:endParaRPr sz="1600">
              <a:latin typeface="Courier New"/>
              <a:cs typeface="Courier New"/>
            </a:endParaRPr>
          </a:p>
        </p:txBody>
      </p:sp>
      <p:pic>
        <p:nvPicPr>
          <p:cNvPr id="57" name="Picture 56"/>
          <p:cNvPicPr>
            <a:picLocks noChangeAspect="1"/>
          </p:cNvPicPr>
          <p:nvPr/>
        </p:nvPicPr>
        <p:blipFill>
          <a:blip r:embed="rId5"/>
          <a:stretch>
            <a:fillRect/>
          </a:stretch>
        </p:blipFill>
        <p:spPr>
          <a:xfrm>
            <a:off x="513080" y="3511550"/>
            <a:ext cx="1537335" cy="1804670"/>
          </a:xfrm>
          <a:prstGeom prst="rect">
            <a:avLst/>
          </a:prstGeom>
        </p:spPr>
      </p:pic>
      <p:pic>
        <p:nvPicPr>
          <p:cNvPr id="59" name="Picture 58"/>
          <p:cNvPicPr>
            <a:picLocks noChangeAspect="1"/>
          </p:cNvPicPr>
          <p:nvPr/>
        </p:nvPicPr>
        <p:blipFill>
          <a:blip r:embed="rId6"/>
          <a:stretch>
            <a:fillRect/>
          </a:stretch>
        </p:blipFill>
        <p:spPr>
          <a:xfrm>
            <a:off x="3390900" y="3513455"/>
            <a:ext cx="1553845" cy="1805940"/>
          </a:xfrm>
          <a:prstGeom prst="rect">
            <a:avLst/>
          </a:prstGeom>
        </p:spPr>
      </p:pic>
      <p:cxnSp>
        <p:nvCxnSpPr>
          <p:cNvPr id="61" name="Elbow Connector 60"/>
          <p:cNvCxnSpPr/>
          <p:nvPr/>
        </p:nvCxnSpPr>
        <p:spPr>
          <a:xfrm flipV="1">
            <a:off x="4944745" y="3925570"/>
            <a:ext cx="1277620" cy="1245870"/>
          </a:xfrm>
          <a:prstGeom prst="bentConnector3">
            <a:avLst>
              <a:gd name="adj1" fmla="val 99254"/>
            </a:avLst>
          </a:prstGeom>
          <a:ln w="317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46" idx="0"/>
          </p:cNvCxnSpPr>
          <p:nvPr/>
        </p:nvCxnSpPr>
        <p:spPr>
          <a:xfrm rot="16200000">
            <a:off x="6786245" y="1406525"/>
            <a:ext cx="539750" cy="1669415"/>
          </a:xfrm>
          <a:prstGeom prst="bentConnector2">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29" idx="0"/>
          </p:cNvCxnSpPr>
          <p:nvPr/>
        </p:nvCxnSpPr>
        <p:spPr>
          <a:xfrm rot="5400000">
            <a:off x="6892925" y="3089910"/>
            <a:ext cx="2077085" cy="1207770"/>
          </a:xfrm>
          <a:prstGeom prst="bentConnector3">
            <a:avLst>
              <a:gd name="adj1" fmla="val 5000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5400000">
            <a:off x="10264140" y="3693795"/>
            <a:ext cx="2014855" cy="37465"/>
          </a:xfrm>
          <a:prstGeom prst="bentConnector3">
            <a:avLst>
              <a:gd name="adj1" fmla="val -104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rot="5400000" flipV="1">
            <a:off x="8511540" y="3604260"/>
            <a:ext cx="1989455" cy="139700"/>
          </a:xfrm>
          <a:prstGeom prst="bentConnector3">
            <a:avLst>
              <a:gd name="adj1" fmla="val -1037"/>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487680" y="1254125"/>
            <a:ext cx="1922780" cy="368300"/>
          </a:xfrm>
          <a:prstGeom prst="rect">
            <a:avLst/>
          </a:prstGeom>
          <a:noFill/>
          <a:ln w="28575" cmpd="sng">
            <a:solidFill>
              <a:schemeClr val="accent4"/>
            </a:solidFill>
            <a:prstDash val="solid"/>
          </a:ln>
        </p:spPr>
        <p:txBody>
          <a:bodyPr wrap="none" rtlCol="0">
            <a:spAutoFit/>
          </a:bodyPr>
          <a:p>
            <a:r>
              <a:rPr lang="pt-PT" altLang="en-US">
                <a:solidFill>
                  <a:schemeClr val="bg1"/>
                </a:solidFill>
              </a:rPr>
              <a:t>Fubuki’s Account</a:t>
            </a:r>
            <a:endParaRPr lang="pt-PT" altLang="en-US">
              <a:solidFill>
                <a:schemeClr val="bg1"/>
              </a:solidFill>
            </a:endParaRPr>
          </a:p>
        </p:txBody>
      </p:sp>
      <p:sp>
        <p:nvSpPr>
          <p:cNvPr id="4" name="Text Box 3"/>
          <p:cNvSpPr txBox="1"/>
          <p:nvPr/>
        </p:nvSpPr>
        <p:spPr>
          <a:xfrm>
            <a:off x="3321685" y="1223645"/>
            <a:ext cx="2096135" cy="368300"/>
          </a:xfrm>
          <a:prstGeom prst="rect">
            <a:avLst/>
          </a:prstGeom>
          <a:noFill/>
          <a:ln w="28575" cmpd="sng">
            <a:solidFill>
              <a:schemeClr val="accent4"/>
            </a:solidFill>
            <a:prstDash val="solid"/>
          </a:ln>
        </p:spPr>
        <p:txBody>
          <a:bodyPr wrap="none" rtlCol="0">
            <a:spAutoFit/>
          </a:bodyPr>
          <a:p>
            <a:r>
              <a:rPr lang="pt-PT" altLang="en-US">
                <a:solidFill>
                  <a:schemeClr val="bg1"/>
                </a:solidFill>
              </a:rPr>
              <a:t>Saitama’s Account</a:t>
            </a:r>
            <a:endParaRPr lang="pt-PT" altLang="en-US">
              <a:solidFill>
                <a:schemeClr val="bg1"/>
              </a:solidFill>
            </a:endParaRPr>
          </a:p>
        </p:txBody>
      </p:sp>
      <p:sp>
        <p:nvSpPr>
          <p:cNvPr id="5" name="Text Box 4"/>
          <p:cNvSpPr txBox="1"/>
          <p:nvPr/>
        </p:nvSpPr>
        <p:spPr>
          <a:xfrm>
            <a:off x="775970" y="5499100"/>
            <a:ext cx="855980" cy="368300"/>
          </a:xfrm>
          <a:prstGeom prst="rect">
            <a:avLst/>
          </a:prstGeom>
          <a:noFill/>
        </p:spPr>
        <p:txBody>
          <a:bodyPr wrap="none" rtlCol="0">
            <a:spAutoFit/>
          </a:bodyPr>
          <a:p>
            <a:r>
              <a:rPr lang="pt-PT" altLang="en-US">
                <a:solidFill>
                  <a:schemeClr val="bg1"/>
                </a:solidFill>
              </a:rPr>
              <a:t>Fubuki</a:t>
            </a:r>
            <a:endParaRPr lang="pt-PT" altLang="en-US">
              <a:solidFill>
                <a:schemeClr val="bg1"/>
              </a:solidFill>
            </a:endParaRPr>
          </a:p>
        </p:txBody>
      </p:sp>
      <p:sp>
        <p:nvSpPr>
          <p:cNvPr id="7" name="Text Box 6"/>
          <p:cNvSpPr txBox="1"/>
          <p:nvPr/>
        </p:nvSpPr>
        <p:spPr>
          <a:xfrm>
            <a:off x="3646170" y="5499100"/>
            <a:ext cx="1029335" cy="368300"/>
          </a:xfrm>
          <a:prstGeom prst="rect">
            <a:avLst/>
          </a:prstGeom>
          <a:noFill/>
        </p:spPr>
        <p:txBody>
          <a:bodyPr wrap="none" rtlCol="0">
            <a:spAutoFit/>
          </a:bodyPr>
          <a:p>
            <a:r>
              <a:rPr lang="pt-PT" altLang="en-US">
                <a:solidFill>
                  <a:schemeClr val="bg1"/>
                </a:solidFill>
              </a:rPr>
              <a:t>Saitama</a:t>
            </a:r>
            <a:endParaRPr lang="pt-PT" altLang="en-US">
              <a:solidFill>
                <a:schemeClr val="bg1"/>
              </a:solidFill>
            </a:endParaRPr>
          </a:p>
        </p:txBody>
      </p:sp>
      <p:sp>
        <p:nvSpPr>
          <p:cNvPr id="9" name="Text Box 8"/>
          <p:cNvSpPr txBox="1"/>
          <p:nvPr/>
        </p:nvSpPr>
        <p:spPr>
          <a:xfrm>
            <a:off x="8297545" y="885825"/>
            <a:ext cx="2733040" cy="368300"/>
          </a:xfrm>
          <a:prstGeom prst="rect">
            <a:avLst/>
          </a:prstGeom>
          <a:noFill/>
        </p:spPr>
        <p:txBody>
          <a:bodyPr wrap="none" rtlCol="0">
            <a:spAutoFit/>
          </a:bodyPr>
          <a:p>
            <a:r>
              <a:rPr lang="pt-PT" altLang="en-US">
                <a:solidFill>
                  <a:schemeClr val="bg1"/>
                </a:solidFill>
              </a:rPr>
              <a:t>Shared Services Account</a:t>
            </a:r>
            <a:endParaRPr lang="pt-PT" altLang="en-US">
              <a:solidFill>
                <a:schemeClr val="bg1"/>
              </a:solidFill>
            </a:endParaRPr>
          </a:p>
        </p:txBody>
      </p:sp>
      <p:sp>
        <p:nvSpPr>
          <p:cNvPr id="10" name="Text Box 9"/>
          <p:cNvSpPr txBox="1"/>
          <p:nvPr/>
        </p:nvSpPr>
        <p:spPr>
          <a:xfrm>
            <a:off x="9638665" y="1943735"/>
            <a:ext cx="986790" cy="368300"/>
          </a:xfrm>
          <a:prstGeom prst="rect">
            <a:avLst/>
          </a:prstGeom>
          <a:noFill/>
        </p:spPr>
        <p:txBody>
          <a:bodyPr wrap="none" rtlCol="0">
            <a:spAutoFit/>
          </a:bodyPr>
          <a:p>
            <a:r>
              <a:rPr lang="pt-PT" altLang="en-US">
                <a:solidFill>
                  <a:schemeClr val="bg1"/>
                </a:solidFill>
              </a:rPr>
              <a:t>Pipeline</a:t>
            </a:r>
            <a:endParaRPr lang="pt-PT" altLang="en-US">
              <a:solidFill>
                <a:schemeClr val="bg1"/>
              </a:solidFill>
            </a:endParaRPr>
          </a:p>
        </p:txBody>
      </p:sp>
      <p:sp>
        <p:nvSpPr>
          <p:cNvPr id="11" name="Text Box 10"/>
          <p:cNvSpPr txBox="1"/>
          <p:nvPr/>
        </p:nvSpPr>
        <p:spPr>
          <a:xfrm>
            <a:off x="6564630" y="478091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Dev</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2" name="Text Box 11"/>
          <p:cNvSpPr txBox="1"/>
          <p:nvPr/>
        </p:nvSpPr>
        <p:spPr>
          <a:xfrm>
            <a:off x="8573770" y="480631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Homol</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3" name="Text Box 12"/>
          <p:cNvSpPr txBox="1"/>
          <p:nvPr/>
        </p:nvSpPr>
        <p:spPr>
          <a:xfrm>
            <a:off x="10443210" y="478091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Prod</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4" name="Text Box 13"/>
          <p:cNvSpPr txBox="1"/>
          <p:nvPr/>
        </p:nvSpPr>
        <p:spPr>
          <a:xfrm>
            <a:off x="5866130" y="3343910"/>
            <a:ext cx="678180" cy="460375"/>
          </a:xfrm>
          <a:prstGeom prst="rect">
            <a:avLst/>
          </a:prstGeom>
          <a:noFill/>
        </p:spPr>
        <p:txBody>
          <a:bodyPr wrap="none" rtlCol="0">
            <a:spAutoFit/>
          </a:bodyPr>
          <a:p>
            <a:r>
              <a:rPr lang="pt-PT" altLang="en-US" sz="1200">
                <a:solidFill>
                  <a:schemeClr val="bg1"/>
                </a:solidFill>
              </a:rPr>
              <a:t>Source</a:t>
            </a:r>
            <a:endParaRPr lang="pt-PT" altLang="en-US" sz="1200">
              <a:solidFill>
                <a:schemeClr val="bg1"/>
              </a:solidFill>
            </a:endParaRPr>
          </a:p>
          <a:p>
            <a:r>
              <a:rPr lang="pt-PT" altLang="en-US" sz="1200">
                <a:solidFill>
                  <a:schemeClr val="bg1"/>
                </a:solidFill>
              </a:rPr>
              <a:t>Control</a:t>
            </a:r>
            <a:endParaRPr lang="pt-PT" altLang="en-US" sz="1200">
              <a:solidFill>
                <a:schemeClr val="bg1"/>
              </a:solidFill>
            </a:endParaRPr>
          </a:p>
        </p:txBody>
      </p:sp>
      <p:sp>
        <p:nvSpPr>
          <p:cNvPr id="15" name="Text Box 14"/>
          <p:cNvSpPr txBox="1"/>
          <p:nvPr/>
        </p:nvSpPr>
        <p:spPr>
          <a:xfrm>
            <a:off x="299085" y="332740"/>
            <a:ext cx="9113520" cy="645160"/>
          </a:xfrm>
          <a:prstGeom prst="rect">
            <a:avLst/>
          </a:prstGeom>
          <a:noFill/>
        </p:spPr>
        <p:txBody>
          <a:bodyPr wrap="none" rtlCol="0">
            <a:spAutoFit/>
          </a:bodyPr>
          <a:p>
            <a:pPr algn="l"/>
            <a:r>
              <a:rPr lang="en-US" sz="3600">
                <a:solidFill>
                  <a:schemeClr val="bg1"/>
                </a:solidFill>
              </a:rPr>
              <a:t>Best Practice – Deploy to multiple accounts</a:t>
            </a:r>
            <a:endParaRPr lang="en-US" sz="36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7" name="object 7"/>
          <p:cNvGrpSpPr/>
          <p:nvPr/>
        </p:nvGrpSpPr>
        <p:grpSpPr>
          <a:xfrm>
            <a:off x="1843618" y="2890035"/>
            <a:ext cx="564621" cy="790046"/>
            <a:chOff x="2212342" y="3468042"/>
            <a:chExt cx="677545" cy="948055"/>
          </a:xfrm>
        </p:grpSpPr>
        <p:sp>
          <p:nvSpPr>
            <p:cNvPr id="8" name="object 8"/>
            <p:cNvSpPr/>
            <p:nvPr/>
          </p:nvSpPr>
          <p:spPr>
            <a:xfrm>
              <a:off x="2402194" y="3477567"/>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9" name="object 9"/>
            <p:cNvSpPr/>
            <p:nvPr/>
          </p:nvSpPr>
          <p:spPr>
            <a:xfrm>
              <a:off x="2221867" y="3966802"/>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10" name="object 10"/>
          <p:cNvGrpSpPr/>
          <p:nvPr/>
        </p:nvGrpSpPr>
        <p:grpSpPr>
          <a:xfrm>
            <a:off x="2333563" y="3303282"/>
            <a:ext cx="2819399" cy="2359554"/>
            <a:chOff x="2800275" y="3963938"/>
            <a:chExt cx="3383279" cy="2831465"/>
          </a:xfrm>
        </p:grpSpPr>
        <p:sp>
          <p:nvSpPr>
            <p:cNvPr id="11" name="object 11"/>
            <p:cNvSpPr/>
            <p:nvPr/>
          </p:nvSpPr>
          <p:spPr>
            <a:xfrm>
              <a:off x="2856663" y="4667963"/>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2" name="object 12"/>
            <p:cNvSpPr/>
            <p:nvPr/>
          </p:nvSpPr>
          <p:spPr>
            <a:xfrm>
              <a:off x="3051608" y="4057537"/>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3" name="object 13"/>
            <p:cNvSpPr/>
            <p:nvPr/>
          </p:nvSpPr>
          <p:spPr>
            <a:xfrm>
              <a:off x="2959000" y="3973463"/>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4" name="object 14"/>
            <p:cNvSpPr/>
            <p:nvPr/>
          </p:nvSpPr>
          <p:spPr>
            <a:xfrm>
              <a:off x="3270164" y="4189244"/>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5" name="object 15"/>
            <p:cNvSpPr/>
            <p:nvPr/>
          </p:nvSpPr>
          <p:spPr>
            <a:xfrm>
              <a:off x="2809800" y="6701487"/>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6" name="object 16"/>
            <p:cNvSpPr/>
            <p:nvPr/>
          </p:nvSpPr>
          <p:spPr>
            <a:xfrm>
              <a:off x="3004745" y="6091061"/>
              <a:ext cx="802005" cy="540385"/>
            </a:xfrm>
            <a:custGeom>
              <a:avLst/>
              <a:gdLst/>
              <a:ahLst/>
              <a:cxnLst/>
              <a:rect l="l" t="t" r="r" b="b"/>
              <a:pathLst>
                <a:path w="802004" h="540384">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7" name="object 17"/>
            <p:cNvSpPr/>
            <p:nvPr/>
          </p:nvSpPr>
          <p:spPr>
            <a:xfrm>
              <a:off x="2912137" y="6006987"/>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8" name="object 18"/>
            <p:cNvSpPr/>
            <p:nvPr/>
          </p:nvSpPr>
          <p:spPr>
            <a:xfrm>
              <a:off x="3223301" y="6222768"/>
              <a:ext cx="389255" cy="294640"/>
            </a:xfrm>
            <a:custGeom>
              <a:avLst/>
              <a:gdLst/>
              <a:ahLst/>
              <a:cxnLst/>
              <a:rect l="l" t="t" r="r" b="b"/>
              <a:pathLst>
                <a:path w="389254" h="294640">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9" name="object 19"/>
            <p:cNvSpPr/>
            <p:nvPr/>
          </p:nvSpPr>
          <p:spPr>
            <a:xfrm>
              <a:off x="3987901" y="4674018"/>
              <a:ext cx="2195830" cy="1683385"/>
            </a:xfrm>
            <a:custGeom>
              <a:avLst/>
              <a:gdLst/>
              <a:ahLst/>
              <a:cxnLst/>
              <a:rect l="l" t="t" r="r" b="b"/>
              <a:pathLst>
                <a:path w="2195829" h="1683385">
                  <a:moveTo>
                    <a:pt x="2160425" y="26795"/>
                  </a:moveTo>
                  <a:lnTo>
                    <a:pt x="2138544" y="29543"/>
                  </a:lnTo>
                  <a:lnTo>
                    <a:pt x="0" y="1665300"/>
                  </a:lnTo>
                  <a:lnTo>
                    <a:pt x="13500" y="1682953"/>
                  </a:lnTo>
                  <a:lnTo>
                    <a:pt x="2152045" y="47196"/>
                  </a:lnTo>
                  <a:lnTo>
                    <a:pt x="2160425" y="26795"/>
                  </a:lnTo>
                  <a:close/>
                </a:path>
                <a:path w="2195829" h="1683385">
                  <a:moveTo>
                    <a:pt x="2193571" y="4571"/>
                  </a:moveTo>
                  <a:lnTo>
                    <a:pt x="2171192" y="4571"/>
                  </a:lnTo>
                  <a:lnTo>
                    <a:pt x="2184692" y="22225"/>
                  </a:lnTo>
                  <a:lnTo>
                    <a:pt x="2152045" y="47196"/>
                  </a:lnTo>
                  <a:lnTo>
                    <a:pt x="2131809" y="96456"/>
                  </a:lnTo>
                  <a:lnTo>
                    <a:pt x="2134514" y="102946"/>
                  </a:lnTo>
                  <a:lnTo>
                    <a:pt x="2145868" y="107607"/>
                  </a:lnTo>
                  <a:lnTo>
                    <a:pt x="2152357" y="104901"/>
                  </a:lnTo>
                  <a:lnTo>
                    <a:pt x="2193571" y="4571"/>
                  </a:lnTo>
                  <a:close/>
                </a:path>
                <a:path w="2195829" h="1683385">
                  <a:moveTo>
                    <a:pt x="2174717" y="9182"/>
                  </a:moveTo>
                  <a:lnTo>
                    <a:pt x="2167661" y="9182"/>
                  </a:lnTo>
                  <a:lnTo>
                    <a:pt x="2179320" y="24422"/>
                  </a:lnTo>
                  <a:lnTo>
                    <a:pt x="2160425" y="26795"/>
                  </a:lnTo>
                  <a:lnTo>
                    <a:pt x="2152045" y="47196"/>
                  </a:lnTo>
                  <a:lnTo>
                    <a:pt x="2184692" y="22225"/>
                  </a:lnTo>
                  <a:lnTo>
                    <a:pt x="2174717" y="9182"/>
                  </a:lnTo>
                  <a:close/>
                </a:path>
                <a:path w="2195829" h="1683385">
                  <a:moveTo>
                    <a:pt x="2195449" y="0"/>
                  </a:moveTo>
                  <a:lnTo>
                    <a:pt x="2082927" y="14122"/>
                  </a:lnTo>
                  <a:lnTo>
                    <a:pt x="2078609" y="19685"/>
                  </a:lnTo>
                  <a:lnTo>
                    <a:pt x="2080145" y="31864"/>
                  </a:lnTo>
                  <a:lnTo>
                    <a:pt x="2085695" y="36182"/>
                  </a:lnTo>
                  <a:lnTo>
                    <a:pt x="2138544" y="29543"/>
                  </a:lnTo>
                  <a:lnTo>
                    <a:pt x="2171192" y="4571"/>
                  </a:lnTo>
                  <a:lnTo>
                    <a:pt x="2193571" y="4571"/>
                  </a:lnTo>
                  <a:lnTo>
                    <a:pt x="2195449" y="0"/>
                  </a:lnTo>
                  <a:close/>
                </a:path>
                <a:path w="2195829" h="1683385">
                  <a:moveTo>
                    <a:pt x="2171192" y="4571"/>
                  </a:moveTo>
                  <a:lnTo>
                    <a:pt x="2138544" y="29543"/>
                  </a:lnTo>
                  <a:lnTo>
                    <a:pt x="2160425" y="26795"/>
                  </a:lnTo>
                  <a:lnTo>
                    <a:pt x="2167661" y="9182"/>
                  </a:lnTo>
                  <a:lnTo>
                    <a:pt x="2174717" y="9182"/>
                  </a:lnTo>
                  <a:lnTo>
                    <a:pt x="2171192" y="4571"/>
                  </a:lnTo>
                  <a:close/>
                </a:path>
                <a:path w="2195829" h="1683385">
                  <a:moveTo>
                    <a:pt x="2167661" y="9182"/>
                  </a:moveTo>
                  <a:lnTo>
                    <a:pt x="2160425" y="26795"/>
                  </a:lnTo>
                  <a:lnTo>
                    <a:pt x="2179320" y="24422"/>
                  </a:lnTo>
                  <a:lnTo>
                    <a:pt x="2167661" y="9182"/>
                  </a:lnTo>
                  <a:close/>
                </a:path>
              </a:pathLst>
            </a:custGeom>
            <a:solidFill>
              <a:srgbClr val="FF9900"/>
            </a:solidFill>
          </p:spPr>
          <p:txBody>
            <a:bodyPr wrap="square" lIns="0" tIns="0" rIns="0" bIns="0" rtlCol="0"/>
            <a:lstStyle/>
            <a:p>
              <a:endParaRPr sz="1500"/>
            </a:p>
          </p:txBody>
        </p:sp>
      </p:grpSp>
      <p:sp>
        <p:nvSpPr>
          <p:cNvPr id="20" name="object 20"/>
          <p:cNvSpPr/>
          <p:nvPr/>
        </p:nvSpPr>
        <p:spPr>
          <a:xfrm>
            <a:off x="8666480" y="2824480"/>
            <a:ext cx="1404620" cy="1404620"/>
          </a:xfrm>
          <a:prstGeom prst="rect">
            <a:avLst/>
          </a:prstGeom>
          <a:blipFill>
            <a:blip r:embed="rId2" cstate="print"/>
            <a:stretch>
              <a:fillRect/>
            </a:stretch>
          </a:blipFill>
        </p:spPr>
        <p:txBody>
          <a:bodyPr wrap="square" lIns="0" tIns="0" rIns="0" bIns="0" rtlCol="0"/>
          <a:lstStyle/>
          <a:p>
            <a:endParaRPr sz="1500"/>
          </a:p>
        </p:txBody>
      </p:sp>
      <p:sp>
        <p:nvSpPr>
          <p:cNvPr id="21" name="object 21"/>
          <p:cNvSpPr/>
          <p:nvPr/>
        </p:nvSpPr>
        <p:spPr>
          <a:xfrm>
            <a:off x="5316220" y="2783840"/>
            <a:ext cx="1404619" cy="1404620"/>
          </a:xfrm>
          <a:prstGeom prst="rect">
            <a:avLst/>
          </a:prstGeom>
          <a:blipFill>
            <a:blip r:embed="rId3" cstate="print"/>
            <a:stretch>
              <a:fillRect/>
            </a:stretch>
          </a:blipFill>
        </p:spPr>
        <p:txBody>
          <a:bodyPr wrap="square" lIns="0" tIns="0" rIns="0" bIns="0" rtlCol="0"/>
          <a:lstStyle/>
          <a:p>
            <a:endParaRPr sz="1500"/>
          </a:p>
        </p:txBody>
      </p:sp>
      <p:sp>
        <p:nvSpPr>
          <p:cNvPr id="22" name="object 22"/>
          <p:cNvSpPr/>
          <p:nvPr/>
        </p:nvSpPr>
        <p:spPr>
          <a:xfrm>
            <a:off x="3490373" y="34380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sp>
        <p:nvSpPr>
          <p:cNvPr id="23" name="object 23"/>
          <p:cNvSpPr/>
          <p:nvPr/>
        </p:nvSpPr>
        <p:spPr>
          <a:xfrm>
            <a:off x="6836611" y="34380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grpSp>
        <p:nvGrpSpPr>
          <p:cNvPr id="24" name="object 24"/>
          <p:cNvGrpSpPr/>
          <p:nvPr/>
        </p:nvGrpSpPr>
        <p:grpSpPr>
          <a:xfrm>
            <a:off x="1881728" y="1213730"/>
            <a:ext cx="564621" cy="790046"/>
            <a:chOff x="2258074" y="1456476"/>
            <a:chExt cx="677545" cy="948055"/>
          </a:xfrm>
        </p:grpSpPr>
        <p:sp>
          <p:nvSpPr>
            <p:cNvPr id="25" name="object 25"/>
            <p:cNvSpPr/>
            <p:nvPr/>
          </p:nvSpPr>
          <p:spPr>
            <a:xfrm>
              <a:off x="2447927" y="1466001"/>
              <a:ext cx="478155" cy="478155"/>
            </a:xfrm>
            <a:custGeom>
              <a:avLst/>
              <a:gdLst/>
              <a:ahLst/>
              <a:cxnLst/>
              <a:rect l="l" t="t" r="r" b="b"/>
              <a:pathLst>
                <a:path w="478155" h="478155">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26" name="object 26"/>
            <p:cNvSpPr/>
            <p:nvPr/>
          </p:nvSpPr>
          <p:spPr>
            <a:xfrm>
              <a:off x="2267599" y="1955236"/>
              <a:ext cx="650875" cy="439420"/>
            </a:xfrm>
            <a:custGeom>
              <a:avLst/>
              <a:gdLst/>
              <a:ahLst/>
              <a:cxnLst/>
              <a:rect l="l" t="t" r="r" b="b"/>
              <a:pathLst>
                <a:path w="650875" h="439419">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27" name="object 27"/>
          <p:cNvGrpSpPr/>
          <p:nvPr/>
        </p:nvGrpSpPr>
        <p:grpSpPr>
          <a:xfrm>
            <a:off x="2410726" y="1626978"/>
            <a:ext cx="2754313" cy="1469496"/>
            <a:chOff x="2892871" y="1952373"/>
            <a:chExt cx="3305175" cy="1763395"/>
          </a:xfrm>
        </p:grpSpPr>
        <p:sp>
          <p:nvSpPr>
            <p:cNvPr id="28" name="object 28"/>
            <p:cNvSpPr/>
            <p:nvPr/>
          </p:nvSpPr>
          <p:spPr>
            <a:xfrm>
              <a:off x="2902396" y="2656397"/>
              <a:ext cx="1172210" cy="84455"/>
            </a:xfrm>
            <a:custGeom>
              <a:avLst/>
              <a:gdLst/>
              <a:ahLst/>
              <a:cxnLst/>
              <a:rect l="l" t="t" r="r" b="b"/>
              <a:pathLst>
                <a:path w="1172210" h="84455">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29" name="object 29"/>
            <p:cNvSpPr/>
            <p:nvPr/>
          </p:nvSpPr>
          <p:spPr>
            <a:xfrm>
              <a:off x="3097341" y="2045972"/>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30" name="object 30"/>
            <p:cNvSpPr/>
            <p:nvPr/>
          </p:nvSpPr>
          <p:spPr>
            <a:xfrm>
              <a:off x="3004745" y="1961898"/>
              <a:ext cx="971550" cy="687705"/>
            </a:xfrm>
            <a:custGeom>
              <a:avLst/>
              <a:gdLst/>
              <a:ahLst/>
              <a:cxnLst/>
              <a:rect l="l" t="t" r="r" b="b"/>
              <a:pathLst>
                <a:path w="971550" h="687705">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31" name="object 31"/>
            <p:cNvSpPr/>
            <p:nvPr/>
          </p:nvSpPr>
          <p:spPr>
            <a:xfrm>
              <a:off x="3315909" y="2177679"/>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32" name="object 32"/>
            <p:cNvSpPr/>
            <p:nvPr/>
          </p:nvSpPr>
          <p:spPr>
            <a:xfrm>
              <a:off x="4108335" y="2293848"/>
              <a:ext cx="2089785" cy="1421765"/>
            </a:xfrm>
            <a:custGeom>
              <a:avLst/>
              <a:gdLst/>
              <a:ahLst/>
              <a:cxnLst/>
              <a:rect l="l" t="t" r="r" b="b"/>
              <a:pathLst>
                <a:path w="2089785" h="1421764">
                  <a:moveTo>
                    <a:pt x="1977999" y="1391513"/>
                  </a:moveTo>
                  <a:lnTo>
                    <a:pt x="1972703" y="1396136"/>
                  </a:lnTo>
                  <a:lnTo>
                    <a:pt x="1971865" y="1408379"/>
                  </a:lnTo>
                  <a:lnTo>
                    <a:pt x="1976501" y="1413687"/>
                  </a:lnTo>
                  <a:lnTo>
                    <a:pt x="2089645" y="1421345"/>
                  </a:lnTo>
                  <a:lnTo>
                    <a:pt x="2088122" y="1418170"/>
                  </a:lnTo>
                  <a:lnTo>
                    <a:pt x="2065159" y="1418170"/>
                  </a:lnTo>
                  <a:lnTo>
                    <a:pt x="2031128" y="1395104"/>
                  </a:lnTo>
                  <a:lnTo>
                    <a:pt x="1977999" y="1391513"/>
                  </a:lnTo>
                  <a:close/>
                </a:path>
                <a:path w="2089785" h="1421764">
                  <a:moveTo>
                    <a:pt x="2031128" y="1395104"/>
                  </a:moveTo>
                  <a:lnTo>
                    <a:pt x="2065159" y="1418170"/>
                  </a:lnTo>
                  <a:lnTo>
                    <a:pt x="2068134" y="1413776"/>
                  </a:lnTo>
                  <a:lnTo>
                    <a:pt x="2061362" y="1413776"/>
                  </a:lnTo>
                  <a:lnTo>
                    <a:pt x="2053123" y="1396591"/>
                  </a:lnTo>
                  <a:lnTo>
                    <a:pt x="2031128" y="1395104"/>
                  </a:lnTo>
                  <a:close/>
                </a:path>
                <a:path w="2089785" h="1421764">
                  <a:moveTo>
                    <a:pt x="2033981" y="1316748"/>
                  </a:moveTo>
                  <a:lnTo>
                    <a:pt x="2022906" y="1322057"/>
                  </a:lnTo>
                  <a:lnTo>
                    <a:pt x="2020570" y="1328686"/>
                  </a:lnTo>
                  <a:lnTo>
                    <a:pt x="2043589" y="1376703"/>
                  </a:lnTo>
                  <a:lnTo>
                    <a:pt x="2077618" y="1399768"/>
                  </a:lnTo>
                  <a:lnTo>
                    <a:pt x="2065159" y="1418170"/>
                  </a:lnTo>
                  <a:lnTo>
                    <a:pt x="2088122" y="1418170"/>
                  </a:lnTo>
                  <a:lnTo>
                    <a:pt x="2040623" y="1319085"/>
                  </a:lnTo>
                  <a:lnTo>
                    <a:pt x="2033981" y="1316748"/>
                  </a:lnTo>
                  <a:close/>
                </a:path>
                <a:path w="2089785" h="1421764">
                  <a:moveTo>
                    <a:pt x="2053123" y="1396591"/>
                  </a:moveTo>
                  <a:lnTo>
                    <a:pt x="2061362" y="1413776"/>
                  </a:lnTo>
                  <a:lnTo>
                    <a:pt x="2072132" y="1397876"/>
                  </a:lnTo>
                  <a:lnTo>
                    <a:pt x="2053123" y="1396591"/>
                  </a:lnTo>
                  <a:close/>
                </a:path>
                <a:path w="2089785" h="1421764">
                  <a:moveTo>
                    <a:pt x="2043589" y="1376703"/>
                  </a:moveTo>
                  <a:lnTo>
                    <a:pt x="2053123" y="1396591"/>
                  </a:lnTo>
                  <a:lnTo>
                    <a:pt x="2072132" y="1397876"/>
                  </a:lnTo>
                  <a:lnTo>
                    <a:pt x="2061362" y="1413776"/>
                  </a:lnTo>
                  <a:lnTo>
                    <a:pt x="2068134" y="1413776"/>
                  </a:lnTo>
                  <a:lnTo>
                    <a:pt x="2077618" y="1399768"/>
                  </a:lnTo>
                  <a:lnTo>
                    <a:pt x="2043589" y="1376703"/>
                  </a:lnTo>
                  <a:close/>
                </a:path>
                <a:path w="2089785" h="1421764">
                  <a:moveTo>
                    <a:pt x="12471" y="0"/>
                  </a:moveTo>
                  <a:lnTo>
                    <a:pt x="0" y="18402"/>
                  </a:lnTo>
                  <a:lnTo>
                    <a:pt x="2031128" y="1395104"/>
                  </a:lnTo>
                  <a:lnTo>
                    <a:pt x="2053123" y="1396591"/>
                  </a:lnTo>
                  <a:lnTo>
                    <a:pt x="2043589" y="1376703"/>
                  </a:lnTo>
                  <a:lnTo>
                    <a:pt x="12471" y="0"/>
                  </a:lnTo>
                  <a:close/>
                </a:path>
              </a:pathLst>
            </a:custGeom>
            <a:solidFill>
              <a:srgbClr val="FF9900"/>
            </a:solidFill>
          </p:spPr>
          <p:txBody>
            <a:bodyPr wrap="square" lIns="0" tIns="0" rIns="0" bIns="0" rtlCol="0"/>
            <a:lstStyle/>
            <a:p>
              <a:endParaRPr sz="1500"/>
            </a:p>
          </p:txBody>
        </p:sp>
      </p:grpSp>
      <p:grpSp>
        <p:nvGrpSpPr>
          <p:cNvPr id="33" name="object 33"/>
          <p:cNvGrpSpPr/>
          <p:nvPr/>
        </p:nvGrpSpPr>
        <p:grpSpPr>
          <a:xfrm>
            <a:off x="1804566" y="4584648"/>
            <a:ext cx="564621" cy="790046"/>
            <a:chOff x="2165479" y="5501578"/>
            <a:chExt cx="677545" cy="948055"/>
          </a:xfrm>
        </p:grpSpPr>
        <p:sp>
          <p:nvSpPr>
            <p:cNvPr id="34" name="object 34"/>
            <p:cNvSpPr/>
            <p:nvPr/>
          </p:nvSpPr>
          <p:spPr>
            <a:xfrm>
              <a:off x="2355331" y="5511103"/>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35" name="object 35"/>
            <p:cNvSpPr/>
            <p:nvPr/>
          </p:nvSpPr>
          <p:spPr>
            <a:xfrm>
              <a:off x="2175004" y="6000326"/>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sp>
        <p:nvSpPr>
          <p:cNvPr id="36" name="object 36"/>
          <p:cNvSpPr txBox="1">
            <a:spLocks noGrp="1"/>
          </p:cNvSpPr>
          <p:nvPr>
            <p:ph type="title"/>
          </p:nvPr>
        </p:nvSpPr>
        <p:spPr>
          <a:xfrm>
            <a:off x="522817" y="151871"/>
            <a:ext cx="4851929" cy="497205"/>
          </a:xfrm>
          <a:prstGeom prst="rect">
            <a:avLst/>
          </a:prstGeom>
        </p:spPr>
        <p:txBody>
          <a:bodyPr vert="horz" wrap="square" lIns="0" tIns="10583" rIns="0" bIns="0" rtlCol="0">
            <a:spAutoFit/>
          </a:bodyPr>
          <a:lstStyle/>
          <a:p>
            <a:pPr marL="12700">
              <a:lnSpc>
                <a:spcPct val="100000"/>
              </a:lnSpc>
              <a:spcBef>
                <a:spcPts val="100"/>
              </a:spcBef>
            </a:pPr>
            <a:r>
              <a:rPr sz="3165" spc="45" dirty="0">
                <a:solidFill>
                  <a:schemeClr val="bg1"/>
                </a:solidFill>
              </a:rPr>
              <a:t>Application</a:t>
            </a:r>
            <a:r>
              <a:rPr sz="3165" spc="-185" dirty="0">
                <a:solidFill>
                  <a:schemeClr val="bg1"/>
                </a:solidFill>
              </a:rPr>
              <a:t> </a:t>
            </a:r>
            <a:r>
              <a:rPr sz="3165" spc="40" dirty="0">
                <a:solidFill>
                  <a:schemeClr val="bg1"/>
                </a:solidFill>
              </a:rPr>
              <a:t>Development</a:t>
            </a:r>
            <a:endParaRPr sz="3165" spc="4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 name="object 10"/>
          <p:cNvSpPr/>
          <p:nvPr/>
        </p:nvSpPr>
        <p:spPr>
          <a:xfrm>
            <a:off x="0" y="1402715"/>
            <a:ext cx="5887085" cy="4964430"/>
          </a:xfrm>
          <a:prstGeom prst="rect">
            <a:avLst/>
          </a:prstGeom>
          <a:blipFill>
            <a:blip r:embed="rId2" cstate="print"/>
            <a:stretch>
              <a:fillRect/>
            </a:stretch>
          </a:blipFill>
        </p:spPr>
        <p:txBody>
          <a:bodyPr wrap="square" lIns="0" tIns="0" rIns="0" bIns="0" rtlCol="0"/>
          <a:lstStyle/>
          <a:p/>
        </p:txBody>
      </p:sp>
      <p:sp>
        <p:nvSpPr>
          <p:cNvPr id="2" name="Text Box 1"/>
          <p:cNvSpPr txBox="1"/>
          <p:nvPr/>
        </p:nvSpPr>
        <p:spPr>
          <a:xfrm>
            <a:off x="6229985" y="1900555"/>
            <a:ext cx="4819015" cy="2861310"/>
          </a:xfrm>
          <a:prstGeom prst="rect">
            <a:avLst/>
          </a:prstGeom>
          <a:noFill/>
        </p:spPr>
        <p:txBody>
          <a:bodyPr wrap="none" rtlCol="0">
            <a:spAutoFit/>
          </a:bodyPr>
          <a:p>
            <a:pPr algn="l"/>
            <a:endParaRPr lang="en-US">
              <a:solidFill>
                <a:schemeClr val="bg1"/>
              </a:solidFill>
            </a:endParaRPr>
          </a:p>
          <a:p>
            <a:pPr algn="l"/>
            <a:r>
              <a:rPr lang="en-US">
                <a:solidFill>
                  <a:schemeClr val="bg1"/>
                </a:solidFill>
              </a:rPr>
              <a:t>Model continuous delivery pipelines as  </a:t>
            </a:r>
            <a:endParaRPr lang="en-US">
              <a:solidFill>
                <a:schemeClr val="bg1"/>
              </a:solidFill>
            </a:endParaRPr>
          </a:p>
          <a:p>
            <a:pPr algn="l"/>
            <a:r>
              <a:rPr lang="en-US">
                <a:solidFill>
                  <a:schemeClr val="bg1"/>
                </a:solidFill>
              </a:rPr>
              <a:t>part of your infrastructure code.</a:t>
            </a:r>
            <a:endParaRPr lang="en-US">
              <a:solidFill>
                <a:schemeClr val="bg1"/>
              </a:solidFill>
            </a:endParaRPr>
          </a:p>
          <a:p>
            <a:pPr algn="l"/>
            <a:endParaRPr lang="en-US">
              <a:solidFill>
                <a:schemeClr val="bg1"/>
              </a:solidFill>
            </a:endParaRPr>
          </a:p>
          <a:p>
            <a:pPr algn="l"/>
            <a:r>
              <a:rPr lang="en-US">
                <a:solidFill>
                  <a:schemeClr val="bg1"/>
                </a:solidFill>
              </a:rPr>
              <a:t>Easily model </a:t>
            </a:r>
            <a:r>
              <a:rPr lang="en-US">
                <a:solidFill>
                  <a:srgbClr val="FFFF00"/>
                </a:solidFill>
              </a:rPr>
              <a:t>cross-account</a:t>
            </a:r>
            <a:r>
              <a:rPr lang="en-US">
                <a:solidFill>
                  <a:schemeClr val="bg1"/>
                </a:solidFill>
              </a:rPr>
              <a:t> and </a:t>
            </a:r>
            <a:r>
              <a:rPr lang="en-US">
                <a:solidFill>
                  <a:srgbClr val="FFFF00"/>
                </a:solidFill>
              </a:rPr>
              <a:t>cross-region</a:t>
            </a:r>
            <a:r>
              <a:rPr lang="en-US">
                <a:solidFill>
                  <a:schemeClr val="bg1"/>
                </a:solidFill>
              </a:rPr>
              <a:t> </a:t>
            </a:r>
            <a:endParaRPr lang="en-US">
              <a:solidFill>
                <a:schemeClr val="bg1"/>
              </a:solidFill>
            </a:endParaRPr>
          </a:p>
          <a:p>
            <a:pPr algn="l"/>
            <a:r>
              <a:rPr lang="en-US">
                <a:solidFill>
                  <a:schemeClr val="bg1"/>
                </a:solidFill>
              </a:rPr>
              <a:t>pipeline configurations.</a:t>
            </a:r>
            <a:endParaRPr lang="en-US">
              <a:solidFill>
                <a:schemeClr val="bg1"/>
              </a:solidFill>
            </a:endParaRPr>
          </a:p>
          <a:p>
            <a:pPr algn="l"/>
            <a:endParaRPr lang="en-US">
              <a:solidFill>
                <a:schemeClr val="bg1"/>
              </a:solidFill>
            </a:endParaRPr>
          </a:p>
          <a:p>
            <a:pPr algn="l"/>
            <a:r>
              <a:rPr lang="en-US">
                <a:solidFill>
                  <a:schemeClr val="bg1"/>
                </a:solidFill>
              </a:rPr>
              <a:t>Pipelines are </a:t>
            </a:r>
            <a:r>
              <a:rPr lang="en-US">
                <a:solidFill>
                  <a:srgbClr val="FFFF00"/>
                </a:solidFill>
              </a:rPr>
              <a:t>self modifying</a:t>
            </a:r>
            <a:r>
              <a:rPr lang="en-US">
                <a:solidFill>
                  <a:schemeClr val="bg1"/>
                </a:solidFill>
              </a:rPr>
              <a:t> as     </a:t>
            </a:r>
            <a:endParaRPr lang="en-US">
              <a:solidFill>
                <a:schemeClr val="bg1"/>
              </a:solidFill>
            </a:endParaRPr>
          </a:p>
          <a:p>
            <a:pPr algn="l"/>
            <a:r>
              <a:rPr lang="en-US">
                <a:solidFill>
                  <a:schemeClr val="bg1"/>
                </a:solidFill>
              </a:rPr>
              <a:t>you  push your CDK code to origin.</a:t>
            </a:r>
            <a:endParaRPr lang="en-US">
              <a:solidFill>
                <a:schemeClr val="bg1"/>
              </a:solidFill>
            </a:endParaRPr>
          </a:p>
          <a:p>
            <a:endParaRPr lang="en-US">
              <a:solidFill>
                <a:schemeClr val="bg1"/>
              </a:solidFill>
            </a:endParaRPr>
          </a:p>
        </p:txBody>
      </p:sp>
      <p:sp>
        <p:nvSpPr>
          <p:cNvPr id="3" name="Text Box 2"/>
          <p:cNvSpPr txBox="1"/>
          <p:nvPr/>
        </p:nvSpPr>
        <p:spPr>
          <a:xfrm>
            <a:off x="379730" y="382905"/>
            <a:ext cx="3011805" cy="645160"/>
          </a:xfrm>
          <a:prstGeom prst="rect">
            <a:avLst/>
          </a:prstGeom>
          <a:noFill/>
        </p:spPr>
        <p:txBody>
          <a:bodyPr wrap="none" rtlCol="0">
            <a:spAutoFit/>
          </a:bodyPr>
          <a:p>
            <a:r>
              <a:rPr lang="pt-PT" altLang="en-US" sz="3600">
                <a:solidFill>
                  <a:schemeClr val="bg1"/>
                </a:solidFill>
              </a:rPr>
              <a:t>CDK Pipelines</a:t>
            </a:r>
            <a:endParaRPr lang="pt-PT" altLang="en-US" sz="3600">
              <a:solidFill>
                <a:schemeClr val="bg1"/>
              </a:solidFill>
            </a:endParaRPr>
          </a:p>
        </p:txBody>
      </p:sp>
      <p:sp>
        <p:nvSpPr>
          <p:cNvPr id="4" name="Text Box 3"/>
          <p:cNvSpPr txBox="1"/>
          <p:nvPr/>
        </p:nvSpPr>
        <p:spPr>
          <a:xfrm>
            <a:off x="402590" y="941070"/>
            <a:ext cx="4918710" cy="645160"/>
          </a:xfrm>
          <a:prstGeom prst="rect">
            <a:avLst/>
          </a:prstGeom>
          <a:noFill/>
        </p:spPr>
        <p:txBody>
          <a:bodyPr wrap="none" rtlCol="0">
            <a:spAutoFit/>
          </a:bodyPr>
          <a:p>
            <a:pPr algn="l"/>
            <a:r>
              <a:rPr lang="en-US">
                <a:solidFill>
                  <a:schemeClr val="bg1"/>
                </a:solidFill>
              </a:rPr>
              <a:t>Continuous delivery for AWS CDK applications</a:t>
            </a:r>
            <a:endParaRPr lang="en-US">
              <a:solidFill>
                <a:schemeClr val="bg1"/>
              </a:solidFill>
            </a:endParaRPr>
          </a:p>
          <a:p>
            <a:endParaRPr lang="en-US">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Rounded Rectangle 10"/>
          <p:cNvSpPr/>
          <p:nvPr/>
        </p:nvSpPr>
        <p:spPr bwMode="auto">
          <a:xfrm>
            <a:off x="875039" y="868487"/>
            <a:ext cx="1195733" cy="538327"/>
          </a:xfrm>
          <a:prstGeom prst="roundRect">
            <a:avLst>
              <a:gd name="adj" fmla="val 50000"/>
            </a:avLst>
          </a:prstGeom>
          <a:gradFill>
            <a:gsLst>
              <a:gs pos="3000">
                <a:srgbClr val="C33190"/>
              </a:gs>
              <a:gs pos="97000">
                <a:srgbClr val="8C00E6"/>
              </a:gs>
            </a:gsLst>
            <a:lin ang="18900000" scaled="1"/>
          </a:gradFill>
          <a:ln w="19050" cap="flat" cmpd="sng" algn="ctr">
            <a:noFill/>
            <a:prstDash val="solid"/>
            <a:headEnd type="none" w="med" len="med"/>
            <a:tailEnd type="none" w="med" len="med"/>
          </a:ln>
          <a:effectLst/>
        </p:spPr>
        <p:txBody>
          <a:bodyPr rot="0" spcFirstLastPara="0" vertOverflow="overflow" horzOverflow="overflow" vert="horz" wrap="square" lIns="27432" tIns="45720" rIns="0" bIns="0" numCol="1" spcCol="0" rtlCol="0" fromWordArt="0" anchor="ctr" anchorCtr="0" forceAA="0" compatLnSpc="1">
            <a:noAutofit/>
          </a:bodyPr>
          <a:lstStyle/>
          <a:p>
            <a:pPr marL="0" marR="0" lvl="0" indent="0" algn="ctr" defTabSz="932180" eaLnBrk="0" fontAlgn="base" latinLnBrk="0" hangingPunct="0">
              <a:lnSpc>
                <a:spcPct val="90000"/>
              </a:lnSpc>
              <a:spcBef>
                <a:spcPct val="0"/>
              </a:spcBef>
              <a:spcAft>
                <a:spcPct val="0"/>
              </a:spcAft>
              <a:buClrTx/>
              <a:buSzTx/>
              <a:buFontTx/>
              <a:buNone/>
              <a:defRPr/>
            </a:pPr>
            <a:r>
              <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NEW</a:t>
            </a:r>
            <a:endPar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21" name="TextBox 20"/>
          <p:cNvSpPr txBox="1"/>
          <p:nvPr/>
        </p:nvSpPr>
        <p:spPr>
          <a:xfrm>
            <a:off x="807974" y="2874381"/>
            <a:ext cx="6296442" cy="1107996"/>
          </a:xfrm>
          <a:prstGeom prst="rect">
            <a:avLst/>
          </a:prstGeom>
          <a:noFill/>
        </p:spPr>
        <p:txBody>
          <a:bodyPr wrap="square" lIns="0" tIns="0" rIns="0" bIns="0">
            <a:spAutoFit/>
          </a:bodyPr>
          <a:lstStyle/>
          <a:p>
            <a:pPr defTabSz="1367790" eaLnBrk="0" fontAlgn="base" hangingPunct="0">
              <a:spcBef>
                <a:spcPct val="0"/>
              </a:spcBef>
              <a:spcAft>
                <a:spcPct val="0"/>
              </a:spcAft>
              <a:defRPr/>
            </a:pP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Consolidated construct library (</a:t>
            </a:r>
            <a:r>
              <a:rPr lang="en-US" sz="2400" dirty="0" err="1">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a:t>
            </a: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400" dirty="0" err="1">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cdk</a:t>
            </a: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-lib), experimental modules distributed separately. New CDK Watch functionality.</a:t>
            </a:r>
            <a:endPar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itle 1"/>
          <p:cNvSpPr txBox="1"/>
          <p:nvPr/>
        </p:nvSpPr>
        <p:spPr>
          <a:xfrm>
            <a:off x="1088263" y="5309034"/>
            <a:ext cx="10588498" cy="396391"/>
          </a:xfrm>
          <a:prstGeom prst="rect">
            <a:avLst/>
          </a:prstGeom>
        </p:spPr>
        <p:txBody>
          <a:bodyPr vert="horz" wrap="square" lIns="0" tIns="0" rIns="0" bIns="0" rtlCol="0" anchor="ctr">
            <a:spAutoFit/>
          </a:bodyPr>
          <a:lstStyle>
            <a:lvl1pPr algn="l" defTabSz="1122045" rtl="0" eaLnBrk="1" fontAlgn="base" hangingPunct="1">
              <a:lnSpc>
                <a:spcPct val="92000"/>
              </a:lnSpc>
              <a:spcBef>
                <a:spcPct val="0"/>
              </a:spcBef>
              <a:spcAft>
                <a:spcPts val="0"/>
              </a:spcAft>
              <a:defRPr lang="en-US" sz="8000" b="0" i="0" kern="1200" spc="0">
                <a:ln w="3175">
                  <a:noFill/>
                </a:ln>
                <a:solidFill>
                  <a:schemeClr val="bg1"/>
                </a:solidFill>
                <a:latin typeface="+mn-lt"/>
                <a:ea typeface="Amazon Ember Light" panose="020B0403020204020204" pitchFamily="34" charset="0"/>
                <a:cs typeface="Amazon Ember Light" panose="020B0403020204020204" pitchFamily="34" charset="0"/>
              </a:defRPr>
            </a:lvl1pPr>
            <a:lvl2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2pPr>
            <a:lvl3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3pPr>
            <a:lvl4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4pPr>
            <a:lvl5pPr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5pPr>
            <a:lvl6pPr marL="467360"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6pPr>
            <a:lvl7pPr marL="93535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7pPr>
            <a:lvl8pPr marL="140271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8pPr>
            <a:lvl9pPr marL="1870075" algn="l" defTabSz="1122045" rtl="0" eaLnBrk="1" fontAlgn="base" hangingPunct="1">
              <a:lnSpc>
                <a:spcPct val="90000"/>
              </a:lnSpc>
              <a:spcBef>
                <a:spcPct val="0"/>
              </a:spcBef>
              <a:spcAft>
                <a:spcPct val="0"/>
              </a:spcAft>
              <a:defRPr sz="4910">
                <a:solidFill>
                  <a:schemeClr val="tx2"/>
                </a:solidFill>
                <a:latin typeface="Amazon Ember Light" panose="020B0403020204020204" pitchFamily="34" charset="0"/>
                <a:cs typeface="Amazon Ember Light" panose="020B0403020204020204" pitchFamily="34" charset="0"/>
              </a:defRPr>
            </a:lvl9pPr>
          </a:lstStyle>
          <a:p>
            <a:pPr algn="ctr">
              <a:defRPr/>
            </a:pPr>
            <a:r>
              <a:rPr lang="en-US" sz="2800" dirty="0">
                <a:solidFill>
                  <a:srgbClr val="FFFFFF"/>
                </a:solidFill>
              </a:rPr>
              <a:t>For JavaScript, TypeScript, Java, Python, .NET and Go.</a:t>
            </a:r>
            <a:endParaRPr lang="en-US" sz="2800" dirty="0">
              <a:solidFill>
                <a:srgbClr val="FFFFFF"/>
              </a:solidFill>
            </a:endParaRPr>
          </a:p>
        </p:txBody>
      </p:sp>
      <p:sp>
        <p:nvSpPr>
          <p:cNvPr id="2" name="TextBox 1"/>
          <p:cNvSpPr txBox="1"/>
          <p:nvPr/>
        </p:nvSpPr>
        <p:spPr>
          <a:xfrm>
            <a:off x="342113" y="6127660"/>
            <a:ext cx="6829114" cy="1198880"/>
          </a:xfrm>
          <a:prstGeom prst="rect">
            <a:avLst/>
          </a:prstGeom>
          <a:noFill/>
        </p:spPr>
        <p:txBody>
          <a:bodyPr wrap="square" rtlCol="0">
            <a:spAutoFit/>
          </a:bodyPr>
          <a:lstStyle/>
          <a:p>
            <a:r>
              <a:rPr lang="en-US" dirty="0">
                <a:solidFill>
                  <a:schemeClr val="bg1"/>
                </a:solidFill>
              </a:rPr>
              <a:t>DOP315 - What's new with AWS CloudFormation and AWS CDK</a:t>
            </a:r>
            <a:endParaRPr lang="en-US" dirty="0">
              <a:solidFill>
                <a:schemeClr val="bg1"/>
              </a:solidFill>
            </a:endParaRPr>
          </a:p>
          <a:p>
            <a:br>
              <a:rPr lang="en-US" dirty="0">
                <a:solidFill>
                  <a:schemeClr val="bg1"/>
                </a:solidFill>
              </a:rPr>
            </a:br>
            <a:endParaRPr lang="en-US" dirty="0">
              <a:solidFill>
                <a:schemeClr val="bg1"/>
              </a:solidFill>
            </a:endParaRPr>
          </a:p>
          <a:p>
            <a:pPr algn="l"/>
            <a:endParaRPr lang="en-US" dirty="0">
              <a:solidFill>
                <a:schemeClr val="bg1"/>
              </a:solidFill>
            </a:endParaRPr>
          </a:p>
        </p:txBody>
      </p:sp>
      <p:sp>
        <p:nvSpPr>
          <p:cNvPr id="10" name="Text Placeholder 2"/>
          <p:cNvSpPr txBox="1"/>
          <p:nvPr/>
        </p:nvSpPr>
        <p:spPr bwMode="auto">
          <a:xfrm>
            <a:off x="807662" y="4415490"/>
            <a:ext cx="4274944" cy="6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noAutofit/>
          </a:bodyPr>
          <a:lstStyle>
            <a:defPPr>
              <a:defRPr lang="en-US"/>
            </a:defPPr>
            <a:lvl1pPr marL="63500" indent="-63500" defTabSz="1122045" eaLnBrk="1" hangingPunct="1">
              <a:lnSpc>
                <a:spcPct val="87000"/>
              </a:lnSpc>
              <a:spcBef>
                <a:spcPts val="0"/>
              </a:spcBef>
              <a:spcAft>
                <a:spcPts val="615"/>
              </a:spcAft>
              <a:buSzPct val="90000"/>
              <a:buFontTx/>
              <a:buChar char="​"/>
              <a:tabLst>
                <a:tab pos="6456045" algn="l"/>
              </a:tabLst>
              <a:defRPr sz="2000" b="0" i="0" cap="all" spc="300" baseline="0">
                <a:solidFill>
                  <a:srgbClr val="6CE6DA"/>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vl2pPr marL="8255" indent="0" defTabSz="1122045" eaLnBrk="1" hangingPunct="1">
              <a:lnSpc>
                <a:spcPct val="100000"/>
              </a:lnSpc>
              <a:spcBef>
                <a:spcPts val="2000"/>
              </a:spcBef>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2pPr>
            <a:lvl3pPr marL="8255" indent="0" defTabSz="1122045" eaLnBrk="1" hangingPunct="1">
              <a:lnSpc>
                <a:spcPct val="100000"/>
              </a:lnSpc>
              <a:spcBef>
                <a:spcPts val="2000"/>
              </a:spcBef>
              <a:spcAft>
                <a:spcPts val="0"/>
              </a:spcAft>
              <a:buSzPct val="90000"/>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3pPr>
            <a:lvl4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4pPr>
            <a:lvl5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5pPr>
            <a:lvl6pPr marL="0" indent="0" defTabSz="1122045">
              <a:lnSpc>
                <a:spcPct val="100000"/>
              </a:lnSpc>
              <a:spcBef>
                <a:spcPts val="2000"/>
              </a:spcBef>
              <a:spcAft>
                <a:spcPts val="0"/>
              </a:spcAft>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6pPr>
            <a:lvl7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7pPr>
            <a:lvl8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8pPr>
            <a:lvl9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9pPr>
          </a:lstStyle>
          <a:p>
            <a:r>
              <a:rPr lang="en-US" sz="1500" dirty="0"/>
              <a:t>Generally AVAILABLE TODAY</a:t>
            </a:r>
            <a:endParaRPr lang="en-US" sz="1500" dirty="0"/>
          </a:p>
        </p:txBody>
      </p:sp>
      <p:sp>
        <p:nvSpPr>
          <p:cNvPr id="3" name="Text Box 2"/>
          <p:cNvSpPr txBox="1"/>
          <p:nvPr/>
        </p:nvSpPr>
        <p:spPr>
          <a:xfrm>
            <a:off x="953135" y="1817370"/>
            <a:ext cx="7950835" cy="645160"/>
          </a:xfrm>
          <a:prstGeom prst="rect">
            <a:avLst/>
          </a:prstGeom>
          <a:noFill/>
        </p:spPr>
        <p:txBody>
          <a:bodyPr wrap="none" rtlCol="0">
            <a:spAutoFit/>
          </a:bodyPr>
          <a:p>
            <a:pPr algn="l"/>
            <a:r>
              <a:rPr lang="pt-PT" altLang="en-US" sz="3600">
                <a:solidFill>
                  <a:schemeClr val="bg1"/>
                </a:solidFill>
              </a:rPr>
              <a:t>AWS Cloud Development Kit (CDK) v2</a:t>
            </a:r>
            <a:endParaRPr lang="pt-PT" alt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2715"/>
            <a:ext cx="10515600" cy="1325563"/>
          </a:xfrm>
        </p:spPr>
        <p:txBody>
          <a:bodyPr/>
          <a:lstStyle/>
          <a:p>
            <a:r>
              <a:rPr lang="en-US" dirty="0">
                <a:solidFill>
                  <a:schemeClr val="bg1"/>
                </a:solidFill>
              </a:rPr>
              <a:t>Difference between v2 and v1</a:t>
            </a:r>
            <a:endParaRPr lang="en-US" dirty="0">
              <a:solidFill>
                <a:schemeClr val="bg1"/>
              </a:solidFill>
            </a:endParaRPr>
          </a:p>
        </p:txBody>
      </p:sp>
      <p:sp>
        <p:nvSpPr>
          <p:cNvPr id="3" name="Rectangle 2"/>
          <p:cNvSpPr/>
          <p:nvPr/>
        </p:nvSpPr>
        <p:spPr>
          <a:xfrm>
            <a:off x="438615" y="1624048"/>
            <a:ext cx="6096000" cy="2554545"/>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-amplify": "^1.125.0",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aws-appsync</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aws-codepipeline</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aws-cognito</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-lambda":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aws-sns</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/core":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/pipelines":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4" name="Rectangle 3"/>
          <p:cNvSpPr/>
          <p:nvPr/>
        </p:nvSpPr>
        <p:spPr>
          <a:xfrm>
            <a:off x="6646127" y="1624048"/>
            <a:ext cx="6096000" cy="1323439"/>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cdk</a:t>
            </a:r>
            <a:r>
              <a:rPr lang="en-US" sz="1600" dirty="0">
                <a:solidFill>
                  <a:schemeClr val="bg1"/>
                </a:solidFill>
                <a:latin typeface="Consolas" panose="020B0609020204030204" pitchFamily="49" charset="0"/>
                <a:cs typeface="Consolas" panose="020B0609020204030204" pitchFamily="49" charset="0"/>
              </a:rPr>
              <a:t>-lib": "2.0.0",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"constructs": "^10.0.0",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iot</a:t>
            </a:r>
            <a:r>
              <a:rPr lang="en-US" sz="1600" dirty="0">
                <a:solidFill>
                  <a:schemeClr val="bg1"/>
                </a:solidFill>
                <a:latin typeface="Consolas" panose="020B0609020204030204" pitchFamily="49" charset="0"/>
                <a:cs typeface="Consolas" panose="020B0609020204030204" pitchFamily="49" charset="0"/>
              </a:rPr>
              <a:t>-alpha": "^2.0.0-alpha.0"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6" name="Rectangle 5"/>
          <p:cNvSpPr/>
          <p:nvPr/>
        </p:nvSpPr>
        <p:spPr>
          <a:xfrm>
            <a:off x="371709" y="5182662"/>
            <a:ext cx="6096000" cy="1077218"/>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/core"</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br>
              <a:rPr lang="en-US" sz="1600" dirty="0">
                <a:solidFill>
                  <a:srgbClr val="D4D4D4"/>
                </a:solidFill>
                <a:latin typeface="Consolas" panose="020B0609020204030204" pitchFamily="49" charset="0"/>
                <a:cs typeface="Consolas" panose="020B0609020204030204" pitchFamily="49" charset="0"/>
              </a:rPr>
            </a:b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7" name="Rectangle 6"/>
          <p:cNvSpPr/>
          <p:nvPr/>
        </p:nvSpPr>
        <p:spPr>
          <a:xfrm>
            <a:off x="6646127" y="5136496"/>
            <a:ext cx="6096000" cy="584775"/>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s3</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-lib/aws-s3"</a:t>
            </a:r>
            <a:r>
              <a:rPr lang="en-US" sz="1600" dirty="0">
                <a:solidFill>
                  <a:srgbClr val="D4D4D4"/>
                </a:solidFill>
                <a:latin typeface="Consolas" panose="020B0609020204030204" pitchFamily="49" charset="0"/>
                <a:cs typeface="Consolas" panose="020B0609020204030204" pitchFamily="49" charset="0"/>
              </a:rPr>
              <a:t>);</a:t>
            </a: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8" name="Rectangle 7"/>
          <p:cNvSpPr/>
          <p:nvPr/>
        </p:nvSpPr>
        <p:spPr>
          <a:xfrm>
            <a:off x="394012" y="1338146"/>
            <a:ext cx="5144431" cy="352378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646127" y="1337323"/>
            <a:ext cx="5144431" cy="352378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94012"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646126"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481632" y="1001372"/>
            <a:ext cx="938077" cy="369332"/>
          </a:xfrm>
          <a:prstGeom prst="rect">
            <a:avLst/>
          </a:prstGeom>
          <a:noFill/>
        </p:spPr>
        <p:txBody>
          <a:bodyPr wrap="none" rtlCol="0">
            <a:spAutoFit/>
          </a:bodyPr>
          <a:lstStyle/>
          <a:p>
            <a:pPr algn="l"/>
            <a:r>
              <a:rPr lang="en-US" dirty="0">
                <a:solidFill>
                  <a:schemeClr val="bg1"/>
                </a:solidFill>
              </a:rPr>
              <a:t>CDK v1</a:t>
            </a:r>
            <a:endParaRPr lang="en-US" dirty="0">
              <a:solidFill>
                <a:schemeClr val="bg1"/>
              </a:solidFill>
            </a:endParaRPr>
          </a:p>
        </p:txBody>
      </p:sp>
      <p:sp>
        <p:nvSpPr>
          <p:cNvPr id="13" name="TextBox 12"/>
          <p:cNvSpPr txBox="1"/>
          <p:nvPr/>
        </p:nvSpPr>
        <p:spPr>
          <a:xfrm>
            <a:off x="8719566" y="952146"/>
            <a:ext cx="938077" cy="369332"/>
          </a:xfrm>
          <a:prstGeom prst="rect">
            <a:avLst/>
          </a:prstGeom>
          <a:noFill/>
        </p:spPr>
        <p:txBody>
          <a:bodyPr wrap="none" rtlCol="0">
            <a:spAutoFit/>
          </a:bodyPr>
          <a:lstStyle/>
          <a:p>
            <a:pPr algn="l"/>
            <a:r>
              <a:rPr lang="en-US" dirty="0">
                <a:solidFill>
                  <a:schemeClr val="bg1"/>
                </a:solidFill>
              </a:rPr>
              <a:t>CDK v2</a:t>
            </a:r>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Rounded Rectangle 10"/>
          <p:cNvSpPr/>
          <p:nvPr/>
        </p:nvSpPr>
        <p:spPr bwMode="auto">
          <a:xfrm>
            <a:off x="875039" y="868487"/>
            <a:ext cx="1195733" cy="538327"/>
          </a:xfrm>
          <a:prstGeom prst="roundRect">
            <a:avLst>
              <a:gd name="adj" fmla="val 50000"/>
            </a:avLst>
          </a:prstGeom>
          <a:gradFill>
            <a:gsLst>
              <a:gs pos="3000">
                <a:srgbClr val="C33190"/>
              </a:gs>
              <a:gs pos="97000">
                <a:srgbClr val="8C00E6"/>
              </a:gs>
            </a:gsLst>
            <a:lin ang="18900000" scaled="1"/>
          </a:gradFill>
          <a:ln w="19050" cap="flat" cmpd="sng" algn="ctr">
            <a:noFill/>
            <a:prstDash val="solid"/>
            <a:headEnd type="none" w="med" len="med"/>
            <a:tailEnd type="none" w="med" len="med"/>
          </a:ln>
          <a:effectLst/>
        </p:spPr>
        <p:txBody>
          <a:bodyPr rot="0" spcFirstLastPara="0" vertOverflow="overflow" horzOverflow="overflow" vert="horz" wrap="square" lIns="27432" tIns="45720" rIns="0" bIns="0" numCol="1" spcCol="0" rtlCol="0" fromWordArt="0" anchor="ctr" anchorCtr="0" forceAA="0" compatLnSpc="1">
            <a:noAutofit/>
          </a:bodyPr>
          <a:lstStyle/>
          <a:p>
            <a:pPr marL="0" marR="0" lvl="0" indent="0" algn="ctr" defTabSz="932180" eaLnBrk="0" fontAlgn="base" latinLnBrk="0" hangingPunct="0">
              <a:lnSpc>
                <a:spcPct val="90000"/>
              </a:lnSpc>
              <a:spcBef>
                <a:spcPct val="0"/>
              </a:spcBef>
              <a:spcAft>
                <a:spcPct val="0"/>
              </a:spcAft>
              <a:buClrTx/>
              <a:buSzTx/>
              <a:buFontTx/>
              <a:buNone/>
              <a:defRPr/>
            </a:pPr>
            <a:r>
              <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NEW</a:t>
            </a:r>
            <a:endPar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21" name="TextBox 20"/>
          <p:cNvSpPr txBox="1"/>
          <p:nvPr/>
        </p:nvSpPr>
        <p:spPr>
          <a:xfrm>
            <a:off x="875030" y="3147695"/>
            <a:ext cx="4850765" cy="1107440"/>
          </a:xfrm>
          <a:prstGeom prst="rect">
            <a:avLst/>
          </a:prstGeom>
          <a:noFill/>
        </p:spPr>
        <p:txBody>
          <a:bodyPr wrap="square" lIns="0" tIns="0" rIns="0" bIns="0">
            <a:spAutoFit/>
          </a:bodyPr>
          <a:lstStyle/>
          <a:p>
            <a:pPr defTabSz="1367790" eaLnBrk="0" fontAlgn="base" hangingPunct="0">
              <a:spcBef>
                <a:spcPct val="0"/>
              </a:spcBef>
              <a:spcAft>
                <a:spcPct val="0"/>
              </a:spcAft>
              <a:defRPr/>
            </a:pPr>
            <a:r>
              <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Share open-source construct libraries with the wider cloud development community.</a:t>
            </a:r>
            <a:endParaRPr lang="en-US" sz="2400" dirty="0">
              <a:ln w="3175">
                <a:noFill/>
              </a:ln>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TextBox 16"/>
          <p:cNvSpPr txBox="1"/>
          <p:nvPr/>
        </p:nvSpPr>
        <p:spPr>
          <a:xfrm>
            <a:off x="5252720" y="1406525"/>
            <a:ext cx="6631305" cy="368300"/>
          </a:xfrm>
          <a:prstGeom prst="rect">
            <a:avLst/>
          </a:prstGeom>
          <a:noFill/>
        </p:spPr>
        <p:txBody>
          <a:bodyPr wrap="square">
            <a:spAutoFit/>
          </a:bodyPr>
          <a:lstStyle/>
          <a:p>
            <a:r>
              <a:rPr lang="en-GB" dirty="0">
                <a:solidFill>
                  <a:schemeClr val="bg1"/>
                </a:solidFill>
              </a:rPr>
              <a:t>https://</a:t>
            </a:r>
            <a:r>
              <a:rPr lang="en-GB" dirty="0" err="1">
                <a:solidFill>
                  <a:schemeClr val="bg1"/>
                </a:solidFill>
              </a:rPr>
              <a:t>constructs.dev</a:t>
            </a:r>
            <a:endParaRPr lang="en-GB" dirty="0" err="1">
              <a:solidFill>
                <a:schemeClr val="bg1"/>
              </a:solidFill>
            </a:endParaRPr>
          </a:p>
        </p:txBody>
      </p:sp>
      <p:sp>
        <p:nvSpPr>
          <p:cNvPr id="8" name="Text Placeholder 2"/>
          <p:cNvSpPr txBox="1"/>
          <p:nvPr/>
        </p:nvSpPr>
        <p:spPr bwMode="auto">
          <a:xfrm>
            <a:off x="807662" y="4136537"/>
            <a:ext cx="4274944" cy="6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noAutofit/>
          </a:bodyPr>
          <a:lstStyle>
            <a:defPPr>
              <a:defRPr lang="en-US"/>
            </a:defPPr>
            <a:lvl1pPr marL="63500" indent="-63500" defTabSz="1122045" eaLnBrk="1" hangingPunct="1">
              <a:lnSpc>
                <a:spcPct val="87000"/>
              </a:lnSpc>
              <a:spcBef>
                <a:spcPts val="0"/>
              </a:spcBef>
              <a:spcAft>
                <a:spcPts val="615"/>
              </a:spcAft>
              <a:buSzPct val="90000"/>
              <a:buFontTx/>
              <a:buChar char="​"/>
              <a:tabLst>
                <a:tab pos="6456045" algn="l"/>
              </a:tabLst>
              <a:defRPr sz="2000" b="0" i="0" cap="all" spc="300" baseline="0">
                <a:solidFill>
                  <a:srgbClr val="6CE6DA"/>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vl2pPr marL="8255" indent="0" defTabSz="1122045" eaLnBrk="1" hangingPunct="1">
              <a:lnSpc>
                <a:spcPct val="100000"/>
              </a:lnSpc>
              <a:spcBef>
                <a:spcPts val="2000"/>
              </a:spcBef>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2pPr>
            <a:lvl3pPr marL="8255" indent="0" defTabSz="1122045" eaLnBrk="1" hangingPunct="1">
              <a:lnSpc>
                <a:spcPct val="100000"/>
              </a:lnSpc>
              <a:spcBef>
                <a:spcPts val="2000"/>
              </a:spcBef>
              <a:spcAft>
                <a:spcPts val="0"/>
              </a:spcAft>
              <a:buSzPct val="90000"/>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3pPr>
            <a:lvl4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4pPr>
            <a:lvl5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5pPr>
            <a:lvl6pPr marL="0" indent="0" defTabSz="1122045">
              <a:lnSpc>
                <a:spcPct val="100000"/>
              </a:lnSpc>
              <a:spcBef>
                <a:spcPts val="2000"/>
              </a:spcBef>
              <a:spcAft>
                <a:spcPts val="0"/>
              </a:spcAft>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6pPr>
            <a:lvl7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7pPr>
            <a:lvl8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8pPr>
            <a:lvl9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9pPr>
          </a:lstStyle>
          <a:p>
            <a:r>
              <a:rPr lang="en-US" sz="1500" dirty="0"/>
              <a:t>Generally AVAILABLE TODAY</a:t>
            </a:r>
            <a:endParaRPr lang="en-US" sz="15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616" y="1914254"/>
            <a:ext cx="6289144" cy="3278233"/>
          </a:xfrm>
          <a:prstGeom prst="rect">
            <a:avLst/>
          </a:prstGeom>
        </p:spPr>
      </p:pic>
      <p:sp>
        <p:nvSpPr>
          <p:cNvPr id="9" name="TextBox 8"/>
          <p:cNvSpPr txBox="1"/>
          <p:nvPr/>
        </p:nvSpPr>
        <p:spPr>
          <a:xfrm>
            <a:off x="1211662" y="6257835"/>
            <a:ext cx="6951980" cy="368300"/>
          </a:xfrm>
          <a:prstGeom prst="rect">
            <a:avLst/>
          </a:prstGeom>
          <a:noFill/>
        </p:spPr>
        <p:txBody>
          <a:bodyPr wrap="none" rtlCol="0">
            <a:spAutoFit/>
          </a:bodyPr>
          <a:lstStyle/>
          <a:p>
            <a:pPr algn="l"/>
            <a:r>
              <a:rPr lang="en-US" dirty="0">
                <a:hlinkClick r:id="rId3" action="ppaction://hlinkfile"/>
              </a:rPr>
              <a:t>https://aws.amazon.com/pt/blogs/developer/construct-hub-preview/</a:t>
            </a:r>
            <a:endParaRPr lang="en-US" dirty="0" err="1"/>
          </a:p>
        </p:txBody>
      </p:sp>
      <p:sp>
        <p:nvSpPr>
          <p:cNvPr id="2" name="Text Box 1"/>
          <p:cNvSpPr txBox="1"/>
          <p:nvPr/>
        </p:nvSpPr>
        <p:spPr>
          <a:xfrm>
            <a:off x="875030" y="1677670"/>
            <a:ext cx="3137535" cy="1198880"/>
          </a:xfrm>
          <a:prstGeom prst="rect">
            <a:avLst/>
          </a:prstGeom>
          <a:noFill/>
        </p:spPr>
        <p:txBody>
          <a:bodyPr wrap="none" rtlCol="0">
            <a:spAutoFit/>
          </a:bodyPr>
          <a:p>
            <a:pPr algn="l"/>
            <a:r>
              <a:rPr lang="en-US" sz="3600">
                <a:solidFill>
                  <a:schemeClr val="bg1"/>
                </a:solidFill>
              </a:rPr>
              <a:t>AWS CDK</a:t>
            </a:r>
            <a:endParaRPr lang="en-US" sz="3600">
              <a:solidFill>
                <a:schemeClr val="bg1"/>
              </a:solidFill>
            </a:endParaRPr>
          </a:p>
          <a:p>
            <a:pPr algn="l"/>
            <a:r>
              <a:rPr lang="en-US" sz="3600">
                <a:solidFill>
                  <a:schemeClr val="bg1"/>
                </a:solidFill>
              </a:rPr>
              <a:t>Construct Hub</a:t>
            </a:r>
            <a:endParaRPr 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Rounded Rectangle 10"/>
          <p:cNvSpPr/>
          <p:nvPr/>
        </p:nvSpPr>
        <p:spPr bwMode="auto">
          <a:xfrm>
            <a:off x="939174" y="3579937"/>
            <a:ext cx="1195733" cy="538327"/>
          </a:xfrm>
          <a:prstGeom prst="roundRect">
            <a:avLst>
              <a:gd name="adj" fmla="val 50000"/>
            </a:avLst>
          </a:prstGeom>
          <a:gradFill>
            <a:gsLst>
              <a:gs pos="3000">
                <a:srgbClr val="C33190"/>
              </a:gs>
              <a:gs pos="97000">
                <a:srgbClr val="8C00E6"/>
              </a:gs>
            </a:gsLst>
            <a:lin ang="18900000" scaled="1"/>
          </a:gradFill>
          <a:ln w="19050" cap="flat" cmpd="sng" algn="ctr">
            <a:noFill/>
            <a:prstDash val="solid"/>
            <a:headEnd type="none" w="med" len="med"/>
            <a:tailEnd type="none" w="med" len="med"/>
          </a:ln>
          <a:effectLst/>
        </p:spPr>
        <p:txBody>
          <a:bodyPr rot="0" spcFirstLastPara="0" vertOverflow="overflow" horzOverflow="overflow" vert="horz" wrap="square" lIns="27432" tIns="45720" rIns="0" bIns="0" numCol="1" spcCol="0" rtlCol="0" fromWordArt="0" anchor="ctr" anchorCtr="0" forceAA="0" compatLnSpc="1">
            <a:noAutofit/>
          </a:bodyPr>
          <a:lstStyle/>
          <a:p>
            <a:pPr marL="0" marR="0" lvl="0" indent="0" algn="ctr" defTabSz="932180" eaLnBrk="0" fontAlgn="base" latinLnBrk="0" hangingPunct="0">
              <a:lnSpc>
                <a:spcPct val="90000"/>
              </a:lnSpc>
              <a:spcBef>
                <a:spcPct val="0"/>
              </a:spcBef>
              <a:spcAft>
                <a:spcPct val="0"/>
              </a:spcAft>
              <a:buClrTx/>
              <a:buSzTx/>
              <a:buFontTx/>
              <a:buNone/>
              <a:defRPr/>
            </a:pPr>
            <a:r>
              <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NEW</a:t>
            </a:r>
            <a:endParaRPr kumimoji="0" lang="en-US" sz="1800" b="1" i="0" u="none" strike="noStrike" kern="0" cap="none" spc="30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8" name="Text Placeholder 2"/>
          <p:cNvSpPr txBox="1"/>
          <p:nvPr/>
        </p:nvSpPr>
        <p:spPr bwMode="auto">
          <a:xfrm>
            <a:off x="449522" y="1043452"/>
            <a:ext cx="4274944" cy="6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noAutofit/>
          </a:bodyPr>
          <a:lstStyle>
            <a:defPPr>
              <a:defRPr lang="en-US"/>
            </a:defPPr>
            <a:lvl1pPr marL="63500" indent="-63500" defTabSz="1122045" eaLnBrk="1" hangingPunct="1">
              <a:lnSpc>
                <a:spcPct val="87000"/>
              </a:lnSpc>
              <a:spcBef>
                <a:spcPts val="0"/>
              </a:spcBef>
              <a:spcAft>
                <a:spcPts val="615"/>
              </a:spcAft>
              <a:buSzPct val="90000"/>
              <a:buFontTx/>
              <a:buChar char="​"/>
              <a:tabLst>
                <a:tab pos="6456045" algn="l"/>
              </a:tabLst>
              <a:defRPr sz="2000" b="0" i="0" cap="all" spc="300" baseline="0">
                <a:solidFill>
                  <a:srgbClr val="6CE6DA"/>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vl2pPr marL="8255" indent="0" defTabSz="1122045" eaLnBrk="1" hangingPunct="1">
              <a:lnSpc>
                <a:spcPct val="100000"/>
              </a:lnSpc>
              <a:spcBef>
                <a:spcPts val="2000"/>
              </a:spcBef>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2pPr>
            <a:lvl3pPr marL="8255" indent="0" defTabSz="1122045" eaLnBrk="1" hangingPunct="1">
              <a:lnSpc>
                <a:spcPct val="100000"/>
              </a:lnSpc>
              <a:spcBef>
                <a:spcPts val="2000"/>
              </a:spcBef>
              <a:spcAft>
                <a:spcPts val="0"/>
              </a:spcAft>
              <a:buSzPct val="90000"/>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3pPr>
            <a:lvl4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4pPr>
            <a:lvl5pPr marL="0" indent="0" defTabSz="1122045" eaLnBrk="1" hangingPunct="1">
              <a:lnSpc>
                <a:spcPct val="100000"/>
              </a:lnSpc>
              <a:spcBef>
                <a:spcPts val="2000"/>
              </a:spcBef>
              <a:spcAft>
                <a:spcPts val="0"/>
              </a:spcAft>
              <a:buSzPct val="90000"/>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5pPr>
            <a:lvl6pPr marL="0" indent="0" defTabSz="1122045">
              <a:lnSpc>
                <a:spcPct val="100000"/>
              </a:lnSpc>
              <a:spcBef>
                <a:spcPts val="2000"/>
              </a:spcBef>
              <a:spcAft>
                <a:spcPts val="0"/>
              </a:spcAft>
              <a:buFontTx/>
              <a:buChar char="​"/>
              <a:defRPr sz="2000" b="0" i="0" cap="none" spc="0" baseline="0">
                <a:solidFill>
                  <a:schemeClr val="bg1"/>
                </a:solidFill>
                <a:latin typeface="+mn-lt"/>
                <a:ea typeface="Amazon Ember Light" panose="020B0403020204020204" pitchFamily="34" charset="0"/>
                <a:cs typeface="Amazon Ember Light" panose="020B0403020204020204" pitchFamily="34" charset="0"/>
              </a:defRPr>
            </a:lvl6pPr>
            <a:lvl7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7pPr>
            <a:lvl8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8pPr>
            <a:lvl9pPr marL="0" indent="0" defTabSz="1122045">
              <a:lnSpc>
                <a:spcPct val="100000"/>
              </a:lnSpc>
              <a:spcBef>
                <a:spcPts val="2000"/>
              </a:spcBef>
              <a:spcAft>
                <a:spcPts val="0"/>
              </a:spcAft>
              <a:buFontTx/>
              <a:buChar char="​"/>
              <a:defRPr sz="2000" b="0" i="0" spc="0" baseline="0">
                <a:solidFill>
                  <a:schemeClr val="bg1"/>
                </a:solidFill>
                <a:latin typeface="+mn-lt"/>
                <a:ea typeface="Amazon Ember Light" panose="020B0403020204020204" pitchFamily="34" charset="0"/>
                <a:cs typeface="Amazon Ember Light" panose="020B0403020204020204" pitchFamily="34" charset="0"/>
              </a:defRPr>
            </a:lvl9pPr>
          </a:lstStyle>
          <a:p>
            <a:r>
              <a:rPr lang="en-US" sz="1500" dirty="0"/>
              <a:t>Generally AVAILABLE TODAY</a:t>
            </a:r>
            <a:endParaRPr lang="en-US" sz="1500" dirty="0"/>
          </a:p>
        </p:txBody>
      </p:sp>
      <p:pic>
        <p:nvPicPr>
          <p:cNvPr id="2" name="Picture 1"/>
          <p:cNvPicPr>
            <a:picLocks noChangeAspect="1"/>
          </p:cNvPicPr>
          <p:nvPr/>
        </p:nvPicPr>
        <p:blipFill>
          <a:blip r:embed="rId2"/>
          <a:stretch>
            <a:fillRect/>
          </a:stretch>
        </p:blipFill>
        <p:spPr>
          <a:xfrm>
            <a:off x="3672205" y="1740535"/>
            <a:ext cx="8228965" cy="4491990"/>
          </a:xfrm>
          <a:prstGeom prst="rect">
            <a:avLst/>
          </a:prstGeom>
        </p:spPr>
      </p:pic>
      <p:sp>
        <p:nvSpPr>
          <p:cNvPr id="3" name="TextBox 8"/>
          <p:cNvSpPr txBox="1"/>
          <p:nvPr/>
        </p:nvSpPr>
        <p:spPr>
          <a:xfrm>
            <a:off x="1211662" y="6257835"/>
            <a:ext cx="6951980" cy="368300"/>
          </a:xfrm>
          <a:prstGeom prst="rect">
            <a:avLst/>
          </a:prstGeom>
          <a:noFill/>
        </p:spPr>
        <p:txBody>
          <a:bodyPr wrap="none" rtlCol="0">
            <a:spAutoFit/>
          </a:bodyPr>
          <a:p>
            <a:pPr algn="l"/>
            <a:r>
              <a:rPr lang="en-US" dirty="0">
                <a:hlinkClick r:id="rId3" action="ppaction://hlinkfile"/>
              </a:rPr>
              <a:t>https://aws.amazon.com/pt/blogs/developer/construct-hub-preview/</a:t>
            </a:r>
            <a:endParaRPr lang="en-US" dirty="0" err="1"/>
          </a:p>
        </p:txBody>
      </p:sp>
      <p:sp>
        <p:nvSpPr>
          <p:cNvPr id="4" name="Text Box 3"/>
          <p:cNvSpPr txBox="1"/>
          <p:nvPr/>
        </p:nvSpPr>
        <p:spPr>
          <a:xfrm>
            <a:off x="449580" y="536575"/>
            <a:ext cx="5196840" cy="645160"/>
          </a:xfrm>
          <a:prstGeom prst="rect">
            <a:avLst/>
          </a:prstGeom>
          <a:noFill/>
        </p:spPr>
        <p:txBody>
          <a:bodyPr wrap="none" rtlCol="0">
            <a:spAutoFit/>
          </a:bodyPr>
          <a:p>
            <a:pPr algn="l"/>
            <a:r>
              <a:rPr lang="en-US" sz="3600">
                <a:solidFill>
                  <a:schemeClr val="bg1"/>
                </a:solidFill>
              </a:rPr>
              <a:t>AWS CDK Construct Hub</a:t>
            </a:r>
            <a:endParaRPr lang="en-US" sz="3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1963420" y="2642235"/>
            <a:ext cx="752094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ctr"/>
            <a:r>
              <a:rPr lang="pt-PT" altLang="en-US" dirty="0">
                <a:solidFill>
                  <a:schemeClr val="bg1"/>
                </a:solidFill>
              </a:rPr>
              <a:t>Talking is easy, </a:t>
            </a:r>
            <a:endParaRPr lang="pt-PT" altLang="en-US" dirty="0">
              <a:solidFill>
                <a:schemeClr val="bg1"/>
              </a:solidFill>
            </a:endParaRPr>
          </a:p>
          <a:p>
            <a:pPr algn="ctr"/>
            <a:r>
              <a:rPr lang="pt-PT" altLang="en-US" dirty="0">
                <a:solidFill>
                  <a:schemeClr val="bg1"/>
                </a:solidFill>
              </a:rPr>
              <a:t>show me the code.</a:t>
            </a:r>
            <a:endParaRPr lang="pt-PT" altLang="en-US"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a:blip r:embed="rId2"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522817" y="2752618"/>
            <a:ext cx="4202642" cy="831215"/>
          </a:xfrm>
          <a:prstGeom prst="rect">
            <a:avLst/>
          </a:prstGeom>
        </p:spPr>
        <p:txBody>
          <a:bodyPr vert="horz" wrap="square" lIns="0" tIns="10583" rIns="0" bIns="0" rtlCol="0">
            <a:spAutoFit/>
          </a:bodyPr>
          <a:lstStyle/>
          <a:p>
            <a:pPr marL="12700">
              <a:lnSpc>
                <a:spcPct val="100000"/>
              </a:lnSpc>
              <a:spcBef>
                <a:spcPts val="100"/>
              </a:spcBef>
            </a:pPr>
            <a:r>
              <a:rPr lang="pt-PT" sz="5335" spc="170" dirty="0">
                <a:solidFill>
                  <a:schemeClr val="bg1"/>
                </a:solidFill>
              </a:rPr>
              <a:t>FrontEnd</a:t>
            </a:r>
            <a:endParaRPr lang="pt-PT" sz="5335" spc="17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5664" y="208280"/>
            <a:ext cx="11060471" cy="1532078"/>
          </a:xfrm>
        </p:spPr>
        <p:txBody>
          <a:bodyPr>
            <a:normAutofit/>
          </a:bodyPr>
          <a:p>
            <a:br>
              <a:rPr lang="en-US" sz="1800" dirty="0">
                <a:solidFill>
                  <a:schemeClr val="bg1"/>
                </a:solidFill>
              </a:rPr>
            </a:br>
            <a:endParaRPr lang="en-US" sz="1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p:cNvSpPr>
            <a:spLocks noGrp="1"/>
          </p:cNvSpPr>
          <p:nvPr>
            <p:ph type="body" sz="quarter" idx="10"/>
          </p:nvPr>
        </p:nvSpPr>
        <p:spPr>
          <a:xfrm>
            <a:off x="60325" y="2823845"/>
            <a:ext cx="5135880" cy="365125"/>
          </a:xfrm>
        </p:spPr>
        <p:txBody>
          <a:bodyPr vert="horz" lIns="91440" tIns="45720" rIns="91440" bIns="45720" rtlCol="0" anchor="t">
            <a:noAutofit/>
          </a:bodyPr>
          <a:p>
            <a:pPr marL="0" indent="0">
              <a:buNone/>
            </a:pPr>
            <a:r>
              <a:rPr lang="pt-PT" altLang="en-GB" dirty="0">
                <a:solidFill>
                  <a:schemeClr val="bg1"/>
                </a:solidFill>
                <a:ea typeface="Amazon Ember"/>
                <a:cs typeface="Amazon Ember"/>
              </a:rPr>
              <a:t>  </a:t>
            </a:r>
            <a:r>
              <a:rPr lang="en-GB" dirty="0">
                <a:solidFill>
                  <a:schemeClr val="bg1"/>
                </a:solidFill>
                <a:ea typeface="Amazon Ember"/>
                <a:cs typeface="Amazon Ember"/>
              </a:rPr>
              <a:t>Weder Mariano de Sousa</a:t>
            </a:r>
            <a:endParaRPr lang="en-GB" dirty="0">
              <a:solidFill>
                <a:schemeClr val="bg1"/>
              </a:solidFill>
              <a:ea typeface="Amazon Ember"/>
              <a:cs typeface="Amazon Ember"/>
            </a:endParaRPr>
          </a:p>
        </p:txBody>
      </p:sp>
      <p:sp>
        <p:nvSpPr>
          <p:cNvPr id="5" name="Text Placeholder 4"/>
          <p:cNvSpPr>
            <a:spLocks noGrp="1"/>
          </p:cNvSpPr>
          <p:nvPr/>
        </p:nvSpPr>
        <p:spPr>
          <a:xfrm>
            <a:off x="292100" y="3289300"/>
            <a:ext cx="4900295"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800" dirty="0">
                <a:solidFill>
                  <a:schemeClr val="bg1"/>
                </a:solidFill>
                <a:ea typeface="Amazon Ember"/>
                <a:cs typeface="Amazon Ember"/>
              </a:rPr>
              <a:t>Center Leader Specialist Senior - NTTDATA</a:t>
            </a:r>
            <a:endParaRPr lang="en-GB" sz="1800" dirty="0">
              <a:solidFill>
                <a:schemeClr val="bg1"/>
              </a:solidFill>
              <a:ea typeface="Amazon Ember"/>
              <a:cs typeface="Amazon Ember"/>
            </a:endParaRPr>
          </a:p>
        </p:txBody>
      </p:sp>
      <p:pic>
        <p:nvPicPr>
          <p:cNvPr id="4" name="Picture 3"/>
          <p:cNvPicPr>
            <a:picLocks noChangeAspect="1"/>
          </p:cNvPicPr>
          <p:nvPr/>
        </p:nvPicPr>
        <p:blipFill>
          <a:blip r:embed="rId2"/>
          <a:stretch>
            <a:fillRect/>
          </a:stretch>
        </p:blipFill>
        <p:spPr>
          <a:xfrm>
            <a:off x="379730" y="576580"/>
            <a:ext cx="2052320" cy="2052320"/>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3"/>
          <a:stretch>
            <a:fillRect/>
          </a:stretch>
        </p:blipFill>
        <p:spPr>
          <a:xfrm>
            <a:off x="4253230" y="544830"/>
            <a:ext cx="1764030" cy="1764030"/>
          </a:xfrm>
          <a:prstGeom prst="rect">
            <a:avLst/>
          </a:prstGeom>
        </p:spPr>
      </p:pic>
      <p:sp>
        <p:nvSpPr>
          <p:cNvPr id="9" name="Text Box 8"/>
          <p:cNvSpPr txBox="1"/>
          <p:nvPr/>
        </p:nvSpPr>
        <p:spPr>
          <a:xfrm>
            <a:off x="313690" y="5342255"/>
            <a:ext cx="5948045" cy="398780"/>
          </a:xfrm>
          <a:prstGeom prst="rect">
            <a:avLst/>
          </a:prstGeom>
          <a:noFill/>
        </p:spPr>
        <p:txBody>
          <a:bodyPr wrap="none" rtlCol="0">
            <a:spAutoFit/>
          </a:bodyPr>
          <a:p>
            <a:pPr algn="l"/>
            <a:r>
              <a:rPr lang="en-US" sz="2000" dirty="0" err="1" smtClean="0">
                <a:solidFill>
                  <a:schemeClr val="bg1"/>
                </a:solidFill>
              </a:rPr>
              <a:t>https://www.linkedin.com/in/wedermarianodesousa/</a:t>
            </a:r>
            <a:endParaRPr lang="en-US" sz="2000" dirty="0" err="1" smtClean="0">
              <a:solidFill>
                <a:schemeClr val="bg1"/>
              </a:solidFill>
            </a:endParaRPr>
          </a:p>
        </p:txBody>
      </p:sp>
      <p:pic>
        <p:nvPicPr>
          <p:cNvPr id="10" name="Picture 9"/>
          <p:cNvPicPr>
            <a:picLocks noChangeAspect="1"/>
          </p:cNvPicPr>
          <p:nvPr/>
        </p:nvPicPr>
        <p:blipFill>
          <a:blip r:embed="rId4"/>
          <a:stretch>
            <a:fillRect/>
          </a:stretch>
        </p:blipFill>
        <p:spPr>
          <a:xfrm>
            <a:off x="9800590" y="514350"/>
            <a:ext cx="1746250" cy="1746250"/>
          </a:xfrm>
          <a:prstGeom prst="rect">
            <a:avLst/>
          </a:prstGeom>
        </p:spPr>
      </p:pic>
      <p:pic>
        <p:nvPicPr>
          <p:cNvPr id="11" name="Picture 10"/>
          <p:cNvPicPr>
            <a:picLocks noChangeAspect="1"/>
          </p:cNvPicPr>
          <p:nvPr/>
        </p:nvPicPr>
        <p:blipFill>
          <a:blip r:embed="rId5"/>
          <a:stretch>
            <a:fillRect/>
          </a:stretch>
        </p:blipFill>
        <p:spPr>
          <a:xfrm>
            <a:off x="7950835" y="554990"/>
            <a:ext cx="1753870" cy="1753870"/>
          </a:xfrm>
          <a:prstGeom prst="rect">
            <a:avLst/>
          </a:prstGeom>
        </p:spPr>
      </p:pic>
      <p:pic>
        <p:nvPicPr>
          <p:cNvPr id="12" name="Picture 11"/>
          <p:cNvPicPr>
            <a:picLocks noChangeAspect="1"/>
          </p:cNvPicPr>
          <p:nvPr/>
        </p:nvPicPr>
        <p:blipFill>
          <a:blip r:embed="rId6"/>
          <a:srcRect l="-768" r="-768"/>
          <a:stretch>
            <a:fillRect/>
          </a:stretch>
        </p:blipFill>
        <p:spPr>
          <a:xfrm>
            <a:off x="6081395" y="514350"/>
            <a:ext cx="1764030" cy="1764030"/>
          </a:xfrm>
          <a:prstGeom prst="rect">
            <a:avLst/>
          </a:prstGeom>
        </p:spPr>
      </p:pic>
      <p:sp>
        <p:nvSpPr>
          <p:cNvPr id="24" name="Text Box 23"/>
          <p:cNvSpPr txBox="1"/>
          <p:nvPr/>
        </p:nvSpPr>
        <p:spPr>
          <a:xfrm>
            <a:off x="379730" y="4552315"/>
            <a:ext cx="3817620" cy="398780"/>
          </a:xfrm>
          <a:prstGeom prst="rect">
            <a:avLst/>
          </a:prstGeom>
          <a:noFill/>
        </p:spPr>
        <p:txBody>
          <a:bodyPr wrap="square" rtlCol="0" anchor="t">
            <a:spAutoFit/>
          </a:bodyPr>
          <a:p>
            <a:pPr algn="l"/>
            <a:r>
              <a:rPr lang="en-US" sz="2000" dirty="0" err="1" smtClean="0">
                <a:solidFill>
                  <a:schemeClr val="bg1"/>
                </a:solidFill>
              </a:rPr>
              <a:t>AWS User Group Goiânia</a:t>
            </a:r>
            <a:endParaRPr lang="en-US" sz="2000" dirty="0" err="1" smtClean="0">
              <a:solidFill>
                <a:schemeClr val="bg1"/>
              </a:solidFill>
            </a:endParaRPr>
          </a:p>
        </p:txBody>
      </p:sp>
      <p:sp>
        <p:nvSpPr>
          <p:cNvPr id="29" name="Text Box 28"/>
          <p:cNvSpPr txBox="1"/>
          <p:nvPr/>
        </p:nvSpPr>
        <p:spPr>
          <a:xfrm>
            <a:off x="309245" y="5830570"/>
            <a:ext cx="3227705" cy="398780"/>
          </a:xfrm>
          <a:prstGeom prst="rect">
            <a:avLst/>
          </a:prstGeom>
          <a:noFill/>
        </p:spPr>
        <p:txBody>
          <a:bodyPr wrap="none" rtlCol="0">
            <a:spAutoFit/>
          </a:bodyPr>
          <a:p>
            <a:pPr algn="l"/>
            <a:r>
              <a:rPr lang="en-US" sz="2000" dirty="0" err="1" smtClean="0">
                <a:solidFill>
                  <a:schemeClr val="bg1"/>
                </a:solidFill>
              </a:rPr>
              <a:t>https://github.com/weder96</a:t>
            </a:r>
            <a:endParaRPr lang="en-US" sz="2000" dirty="0" err="1" smtClean="0">
              <a:solidFill>
                <a:schemeClr val="bg1"/>
              </a:solidFill>
            </a:endParaRPr>
          </a:p>
        </p:txBody>
      </p:sp>
      <p:sp>
        <p:nvSpPr>
          <p:cNvPr id="7" name="Text Box 6"/>
          <p:cNvSpPr txBox="1"/>
          <p:nvPr/>
        </p:nvSpPr>
        <p:spPr>
          <a:xfrm>
            <a:off x="374015" y="4153535"/>
            <a:ext cx="3817620" cy="398780"/>
          </a:xfrm>
          <a:prstGeom prst="rect">
            <a:avLst/>
          </a:prstGeom>
          <a:noFill/>
        </p:spPr>
        <p:txBody>
          <a:bodyPr wrap="square" rtlCol="0" anchor="t">
            <a:spAutoFit/>
          </a:bodyPr>
          <a:p>
            <a:pPr algn="l"/>
            <a:r>
              <a:rPr lang="pt-PT" altLang="en-US" sz="2000" dirty="0" err="1" smtClean="0">
                <a:solidFill>
                  <a:schemeClr val="bg1"/>
                </a:solidFill>
              </a:rPr>
              <a:t>GOJava</a:t>
            </a:r>
            <a:endParaRPr lang="pt-PT" altLang="en-US" sz="2000" dirty="0" err="1" smtClean="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Archicteture FrontEnd </a:t>
            </a:r>
            <a:endParaRPr lang="pt-PT" altLang="en-US" dirty="0">
              <a:solidFill>
                <a:schemeClr val="bg1"/>
              </a:solidFill>
            </a:endParaRPr>
          </a:p>
        </p:txBody>
      </p:sp>
      <p:sp>
        <p:nvSpPr>
          <p:cNvPr id="3" name="Rectangles 2"/>
          <p:cNvSpPr/>
          <p:nvPr/>
        </p:nvSpPr>
        <p:spPr>
          <a:xfrm>
            <a:off x="615315" y="1285240"/>
            <a:ext cx="859536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07390" y="1285240"/>
            <a:ext cx="1090930" cy="368300"/>
          </a:xfrm>
          <a:prstGeom prst="rect">
            <a:avLst/>
          </a:prstGeom>
          <a:noFill/>
        </p:spPr>
        <p:txBody>
          <a:bodyPr wrap="none" rtlCol="0">
            <a:spAutoFit/>
          </a:bodyPr>
          <a:p>
            <a:r>
              <a:rPr lang="pt-PT" altLang="en-US">
                <a:solidFill>
                  <a:schemeClr val="bg1"/>
                </a:solidFill>
              </a:rPr>
              <a:t>FrontEnd</a:t>
            </a:r>
            <a:endParaRPr lang="pt-PT" altLang="en-US">
              <a:solidFill>
                <a:schemeClr val="bg1"/>
              </a:solidFill>
            </a:endParaRPr>
          </a:p>
        </p:txBody>
      </p:sp>
      <p:pic>
        <p:nvPicPr>
          <p:cNvPr id="17" name="Picture 16"/>
          <p:cNvPicPr>
            <a:picLocks noChangeAspect="1"/>
          </p:cNvPicPr>
          <p:nvPr/>
        </p:nvPicPr>
        <p:blipFill>
          <a:blip r:embed="rId2"/>
          <a:stretch>
            <a:fillRect/>
          </a:stretch>
        </p:blipFill>
        <p:spPr>
          <a:xfrm>
            <a:off x="782320" y="1888490"/>
            <a:ext cx="1058545" cy="951230"/>
          </a:xfrm>
          <a:prstGeom prst="rect">
            <a:avLst/>
          </a:prstGeom>
        </p:spPr>
      </p:pic>
      <p:pic>
        <p:nvPicPr>
          <p:cNvPr id="22" name="Picture 21"/>
          <p:cNvPicPr>
            <a:picLocks noChangeAspect="1"/>
          </p:cNvPicPr>
          <p:nvPr/>
        </p:nvPicPr>
        <p:blipFill>
          <a:blip r:embed="rId3"/>
          <a:stretch>
            <a:fillRect/>
          </a:stretch>
        </p:blipFill>
        <p:spPr>
          <a:xfrm>
            <a:off x="9381490" y="117475"/>
            <a:ext cx="2810510" cy="6740525"/>
          </a:xfrm>
          <a:prstGeom prst="rect">
            <a:avLst/>
          </a:prstGeom>
        </p:spPr>
      </p:pic>
      <p:sp>
        <p:nvSpPr>
          <p:cNvPr id="50" name="object 12"/>
          <p:cNvSpPr/>
          <p:nvPr/>
        </p:nvSpPr>
        <p:spPr>
          <a:xfrm>
            <a:off x="2166620" y="1888490"/>
            <a:ext cx="834390" cy="909955"/>
          </a:xfrm>
          <a:prstGeom prst="rect">
            <a:avLst/>
          </a:prstGeom>
          <a:blipFill>
            <a:blip r:embed="rId4" cstate="print"/>
            <a:stretch>
              <a:fillRect/>
            </a:stretch>
          </a:blipFill>
        </p:spPr>
        <p:txBody>
          <a:bodyPr wrap="square" lIns="0" tIns="0" rIns="0" bIns="0" rtlCol="0"/>
          <a:p/>
        </p:txBody>
      </p:sp>
      <p:pic>
        <p:nvPicPr>
          <p:cNvPr id="23" name="Picture 22"/>
          <p:cNvPicPr>
            <a:picLocks noChangeAspect="1"/>
          </p:cNvPicPr>
          <p:nvPr/>
        </p:nvPicPr>
        <p:blipFill>
          <a:blip r:embed="rId5"/>
          <a:stretch>
            <a:fillRect/>
          </a:stretch>
        </p:blipFill>
        <p:spPr>
          <a:xfrm>
            <a:off x="3705860" y="1806575"/>
            <a:ext cx="1005205" cy="1005205"/>
          </a:xfrm>
          <a:prstGeom prst="rect">
            <a:avLst/>
          </a:prstGeom>
        </p:spPr>
      </p:pic>
      <p:pic>
        <p:nvPicPr>
          <p:cNvPr id="24" name="Picture 23"/>
          <p:cNvPicPr>
            <a:picLocks noChangeAspect="1"/>
          </p:cNvPicPr>
          <p:nvPr/>
        </p:nvPicPr>
        <p:blipFill>
          <a:blip r:embed="rId6"/>
          <a:stretch>
            <a:fillRect/>
          </a:stretch>
        </p:blipFill>
        <p:spPr>
          <a:xfrm>
            <a:off x="5266055" y="1901190"/>
            <a:ext cx="1500505" cy="840740"/>
          </a:xfrm>
          <a:prstGeom prst="rect">
            <a:avLst/>
          </a:prstGeom>
        </p:spPr>
      </p:pic>
      <p:pic>
        <p:nvPicPr>
          <p:cNvPr id="25" name="Picture 24"/>
          <p:cNvPicPr>
            <a:picLocks noChangeAspect="1"/>
          </p:cNvPicPr>
          <p:nvPr/>
        </p:nvPicPr>
        <p:blipFill>
          <a:blip r:embed="rId7"/>
          <a:stretch>
            <a:fillRect/>
          </a:stretch>
        </p:blipFill>
        <p:spPr>
          <a:xfrm>
            <a:off x="7532370" y="1819275"/>
            <a:ext cx="783590" cy="979170"/>
          </a:xfrm>
          <a:prstGeom prst="rect">
            <a:avLst/>
          </a:prstGeom>
        </p:spPr>
      </p:pic>
      <p:pic>
        <p:nvPicPr>
          <p:cNvPr id="26" name="Picture 25"/>
          <p:cNvPicPr>
            <a:picLocks noChangeAspect="1"/>
          </p:cNvPicPr>
          <p:nvPr/>
        </p:nvPicPr>
        <p:blipFill>
          <a:blip r:embed="rId8"/>
          <a:stretch>
            <a:fillRect/>
          </a:stretch>
        </p:blipFill>
        <p:spPr>
          <a:xfrm>
            <a:off x="929640" y="3475355"/>
            <a:ext cx="878205" cy="878205"/>
          </a:xfrm>
          <a:prstGeom prst="rect">
            <a:avLst/>
          </a:prstGeom>
        </p:spPr>
      </p:pic>
      <p:pic>
        <p:nvPicPr>
          <p:cNvPr id="27" name="Picture 26"/>
          <p:cNvPicPr>
            <a:picLocks noChangeAspect="1"/>
          </p:cNvPicPr>
          <p:nvPr/>
        </p:nvPicPr>
        <p:blipFill>
          <a:blip r:embed="rId9"/>
          <a:stretch>
            <a:fillRect/>
          </a:stretch>
        </p:blipFill>
        <p:spPr>
          <a:xfrm>
            <a:off x="2065655" y="3349625"/>
            <a:ext cx="4286250" cy="1066800"/>
          </a:xfrm>
          <a:prstGeom prst="rect">
            <a:avLst/>
          </a:prstGeom>
        </p:spPr>
      </p:pic>
      <p:pic>
        <p:nvPicPr>
          <p:cNvPr id="28" name="Picture 27"/>
          <p:cNvPicPr>
            <a:picLocks noChangeAspect="1"/>
          </p:cNvPicPr>
          <p:nvPr/>
        </p:nvPicPr>
        <p:blipFill>
          <a:blip r:embed="rId10"/>
          <a:stretch>
            <a:fillRect/>
          </a:stretch>
        </p:blipFill>
        <p:spPr>
          <a:xfrm>
            <a:off x="5055235" y="4677410"/>
            <a:ext cx="1296670" cy="1296670"/>
          </a:xfrm>
          <a:prstGeom prst="rect">
            <a:avLst/>
          </a:prstGeom>
        </p:spPr>
      </p:pic>
      <p:pic>
        <p:nvPicPr>
          <p:cNvPr id="29" name="Picture 28"/>
          <p:cNvPicPr>
            <a:picLocks noChangeAspect="1"/>
          </p:cNvPicPr>
          <p:nvPr/>
        </p:nvPicPr>
        <p:blipFill>
          <a:blip r:embed="rId11"/>
          <a:stretch>
            <a:fillRect/>
          </a:stretch>
        </p:blipFill>
        <p:spPr>
          <a:xfrm>
            <a:off x="929640" y="4910455"/>
            <a:ext cx="1835785" cy="965200"/>
          </a:xfrm>
          <a:prstGeom prst="rect">
            <a:avLst/>
          </a:prstGeom>
        </p:spPr>
      </p:pic>
      <p:sp>
        <p:nvSpPr>
          <p:cNvPr id="30" name="Text Box 29"/>
          <p:cNvSpPr txBox="1"/>
          <p:nvPr/>
        </p:nvSpPr>
        <p:spPr>
          <a:xfrm>
            <a:off x="7470775" y="4697095"/>
            <a:ext cx="1361440" cy="368300"/>
          </a:xfrm>
          <a:prstGeom prst="rect">
            <a:avLst/>
          </a:prstGeom>
          <a:noFill/>
        </p:spPr>
        <p:txBody>
          <a:bodyPr wrap="none" rtlCol="0">
            <a:spAutoFit/>
          </a:bodyPr>
          <a:p>
            <a:r>
              <a:rPr lang="pt-PT" altLang="en-US">
                <a:solidFill>
                  <a:schemeClr val="bg1"/>
                </a:solidFill>
              </a:rPr>
              <a:t>Mode Dark </a:t>
            </a:r>
            <a:endParaRPr lang="pt-PT" altLang="en-US">
              <a:solidFill>
                <a:schemeClr val="bg1"/>
              </a:solidFill>
            </a:endParaRPr>
          </a:p>
        </p:txBody>
      </p:sp>
      <p:sp>
        <p:nvSpPr>
          <p:cNvPr id="31" name="Text Box 30"/>
          <p:cNvSpPr txBox="1"/>
          <p:nvPr/>
        </p:nvSpPr>
        <p:spPr>
          <a:xfrm>
            <a:off x="7385685" y="5141595"/>
            <a:ext cx="1468120" cy="368300"/>
          </a:xfrm>
          <a:prstGeom prst="rect">
            <a:avLst/>
          </a:prstGeom>
          <a:noFill/>
        </p:spPr>
        <p:txBody>
          <a:bodyPr wrap="none" rtlCol="0">
            <a:spAutoFit/>
          </a:bodyPr>
          <a:p>
            <a:r>
              <a:rPr lang="pt-PT" altLang="en-US">
                <a:solidFill>
                  <a:schemeClr val="bg1"/>
                </a:solidFill>
              </a:rPr>
              <a:t>Breadcumbs</a:t>
            </a:r>
            <a:endParaRPr lang="pt-PT" altLang="en-US">
              <a:solidFill>
                <a:schemeClr val="bg1"/>
              </a:solidFill>
            </a:endParaRPr>
          </a:p>
        </p:txBody>
      </p:sp>
      <p:pic>
        <p:nvPicPr>
          <p:cNvPr id="32" name="Picture 31"/>
          <p:cNvPicPr>
            <a:picLocks noChangeAspect="1"/>
          </p:cNvPicPr>
          <p:nvPr/>
        </p:nvPicPr>
        <p:blipFill>
          <a:blip r:embed="rId12"/>
          <a:stretch>
            <a:fillRect/>
          </a:stretch>
        </p:blipFill>
        <p:spPr>
          <a:xfrm>
            <a:off x="3442335" y="4851400"/>
            <a:ext cx="1024255" cy="1024255"/>
          </a:xfrm>
          <a:prstGeom prst="rect">
            <a:avLst/>
          </a:prstGeom>
        </p:spPr>
      </p:pic>
      <p:sp>
        <p:nvSpPr>
          <p:cNvPr id="33" name="Text Box 32"/>
          <p:cNvSpPr txBox="1"/>
          <p:nvPr/>
        </p:nvSpPr>
        <p:spPr>
          <a:xfrm>
            <a:off x="7572375" y="5530215"/>
            <a:ext cx="993140" cy="368300"/>
          </a:xfrm>
          <a:prstGeom prst="rect">
            <a:avLst/>
          </a:prstGeom>
          <a:noFill/>
        </p:spPr>
        <p:txBody>
          <a:bodyPr wrap="none" rtlCol="0">
            <a:spAutoFit/>
          </a:bodyPr>
          <a:p>
            <a:r>
              <a:rPr lang="pt-PT" altLang="en-US">
                <a:solidFill>
                  <a:schemeClr val="bg1"/>
                </a:solidFill>
              </a:rPr>
              <a:t>Loading</a:t>
            </a:r>
            <a:endParaRPr lang="pt-PT" altLang="en-US">
              <a:solidFill>
                <a:schemeClr val="bg1"/>
              </a:solidFill>
            </a:endParaRPr>
          </a:p>
        </p:txBody>
      </p:sp>
      <p:sp>
        <p:nvSpPr>
          <p:cNvPr id="34" name="Text Box 33"/>
          <p:cNvSpPr txBox="1"/>
          <p:nvPr/>
        </p:nvSpPr>
        <p:spPr>
          <a:xfrm>
            <a:off x="7252335" y="5921375"/>
            <a:ext cx="1782445" cy="368300"/>
          </a:xfrm>
          <a:prstGeom prst="rect">
            <a:avLst/>
          </a:prstGeom>
          <a:noFill/>
        </p:spPr>
        <p:txBody>
          <a:bodyPr wrap="none" rtlCol="0">
            <a:spAutoFit/>
          </a:bodyPr>
          <a:p>
            <a:r>
              <a:rPr lang="pt-PT" altLang="en-US">
                <a:solidFill>
                  <a:schemeClr val="bg1"/>
                </a:solidFill>
              </a:rPr>
              <a:t>Toast Messages</a:t>
            </a:r>
            <a:endParaRPr lang="pt-PT" alt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200" y="1161415"/>
            <a:ext cx="11572875" cy="4271010"/>
          </a:xfrm>
          <a:prstGeom prst="rect">
            <a:avLst/>
          </a:prstGeom>
        </p:spPr>
      </p:pic>
      <p:sp>
        <p:nvSpPr>
          <p:cNvPr id="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List Buckets</a:t>
            </a:r>
            <a:endParaRPr lang="pt-PT" altLang="en-US"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List Objects</a:t>
            </a:r>
            <a:endParaRPr lang="pt-PT" altLang="en-US" dirty="0">
              <a:solidFill>
                <a:schemeClr val="bg1"/>
              </a:solidFill>
            </a:endParaRPr>
          </a:p>
        </p:txBody>
      </p:sp>
      <p:pic>
        <p:nvPicPr>
          <p:cNvPr id="2" name="Picture 1"/>
          <p:cNvPicPr>
            <a:picLocks noChangeAspect="1"/>
          </p:cNvPicPr>
          <p:nvPr/>
        </p:nvPicPr>
        <p:blipFill>
          <a:blip r:embed="rId2"/>
          <a:srcRect r="714"/>
          <a:stretch>
            <a:fillRect/>
          </a:stretch>
        </p:blipFill>
        <p:spPr>
          <a:xfrm>
            <a:off x="266700" y="1404620"/>
            <a:ext cx="11485245" cy="48564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Upload Files - S3</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90170" y="1285875"/>
            <a:ext cx="12011025" cy="4286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Create Bucket</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85725" y="1551305"/>
            <a:ext cx="12020550" cy="3981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a:blip r:embed="rId2"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522817" y="2752618"/>
            <a:ext cx="4202642" cy="831215"/>
          </a:xfrm>
          <a:prstGeom prst="rect">
            <a:avLst/>
          </a:prstGeom>
        </p:spPr>
        <p:txBody>
          <a:bodyPr vert="horz" wrap="square" lIns="0" tIns="10583" rIns="0" bIns="0" rtlCol="0">
            <a:spAutoFit/>
          </a:bodyPr>
          <a:lstStyle/>
          <a:p>
            <a:pPr marL="12700">
              <a:lnSpc>
                <a:spcPct val="100000"/>
              </a:lnSpc>
              <a:spcBef>
                <a:spcPts val="100"/>
              </a:spcBef>
            </a:pPr>
            <a:r>
              <a:rPr lang="pt-PT" sz="5335" spc="170" dirty="0">
                <a:solidFill>
                  <a:schemeClr val="bg1"/>
                </a:solidFill>
              </a:rPr>
              <a:t>BackEnd</a:t>
            </a:r>
            <a:endParaRPr lang="pt-PT" sz="5335" spc="17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Archicteture BackEnd</a:t>
            </a:r>
            <a:endParaRPr lang="pt-PT" altLang="en-US" dirty="0">
              <a:solidFill>
                <a:schemeClr val="bg1"/>
              </a:solidFill>
            </a:endParaRPr>
          </a:p>
        </p:txBody>
      </p:sp>
      <p:sp>
        <p:nvSpPr>
          <p:cNvPr id="3" name="Rectangles 2"/>
          <p:cNvSpPr/>
          <p:nvPr/>
        </p:nvSpPr>
        <p:spPr>
          <a:xfrm>
            <a:off x="3054350" y="1097280"/>
            <a:ext cx="8870315" cy="5527675"/>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146425" y="1097280"/>
            <a:ext cx="1073150" cy="368300"/>
          </a:xfrm>
          <a:prstGeom prst="rect">
            <a:avLst/>
          </a:prstGeom>
          <a:noFill/>
        </p:spPr>
        <p:txBody>
          <a:bodyPr wrap="none" rtlCol="0">
            <a:spAutoFit/>
          </a:bodyPr>
          <a:p>
            <a:r>
              <a:rPr lang="pt-PT" altLang="en-US">
                <a:solidFill>
                  <a:schemeClr val="bg1"/>
                </a:solidFill>
              </a:rPr>
              <a:t>BackEnd</a:t>
            </a:r>
            <a:endParaRPr lang="pt-PT" altLang="en-US">
              <a:solidFill>
                <a:schemeClr val="bg1"/>
              </a:solidFill>
            </a:endParaRPr>
          </a:p>
        </p:txBody>
      </p:sp>
      <p:pic>
        <p:nvPicPr>
          <p:cNvPr id="2" name="Picture 1"/>
          <p:cNvPicPr>
            <a:picLocks noChangeAspect="1"/>
          </p:cNvPicPr>
          <p:nvPr/>
        </p:nvPicPr>
        <p:blipFill>
          <a:blip r:embed="rId2"/>
          <a:stretch>
            <a:fillRect/>
          </a:stretch>
        </p:blipFill>
        <p:spPr>
          <a:xfrm>
            <a:off x="27305" y="1090295"/>
            <a:ext cx="2799080" cy="5755005"/>
          </a:xfrm>
          <a:prstGeom prst="rect">
            <a:avLst/>
          </a:prstGeom>
        </p:spPr>
      </p:pic>
      <p:grpSp>
        <p:nvGrpSpPr>
          <p:cNvPr id="52" name="object 14"/>
          <p:cNvGrpSpPr/>
          <p:nvPr/>
        </p:nvGrpSpPr>
        <p:grpSpPr>
          <a:xfrm>
            <a:off x="3386848" y="1704822"/>
            <a:ext cx="724535" cy="7245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p/>
          </p:txBody>
        </p:sp>
        <p:sp>
          <p:nvSpPr>
            <p:cNvPr id="54" name="object 16"/>
            <p:cNvSpPr/>
            <p:nvPr/>
          </p:nvSpPr>
          <p:spPr>
            <a:xfrm>
              <a:off x="12384024" y="5738291"/>
              <a:ext cx="401700" cy="577684"/>
            </a:xfrm>
            <a:prstGeom prst="rect">
              <a:avLst/>
            </a:prstGeom>
            <a:blipFill>
              <a:blip r:embed="rId3" cstate="print"/>
              <a:stretch>
                <a:fillRect/>
              </a:stretch>
            </a:blipFill>
          </p:spPr>
          <p:txBody>
            <a:bodyPr wrap="square" lIns="0" tIns="0" rIns="0" bIns="0" rtlCol="0"/>
            <a:p/>
          </p:txBody>
        </p:sp>
      </p:grpSp>
      <p:pic>
        <p:nvPicPr>
          <p:cNvPr id="4" name="Picture 3"/>
          <p:cNvPicPr>
            <a:picLocks noChangeAspect="1"/>
          </p:cNvPicPr>
          <p:nvPr/>
        </p:nvPicPr>
        <p:blipFill>
          <a:blip r:embed="rId4"/>
          <a:stretch>
            <a:fillRect/>
          </a:stretch>
        </p:blipFill>
        <p:spPr>
          <a:xfrm>
            <a:off x="6081395" y="1704975"/>
            <a:ext cx="895350" cy="875665"/>
          </a:xfrm>
          <a:prstGeom prst="rect">
            <a:avLst/>
          </a:prstGeom>
        </p:spPr>
      </p:pic>
      <p:pic>
        <p:nvPicPr>
          <p:cNvPr id="6" name="Picture 5"/>
          <p:cNvPicPr>
            <a:picLocks noChangeAspect="1"/>
          </p:cNvPicPr>
          <p:nvPr/>
        </p:nvPicPr>
        <p:blipFill>
          <a:blip r:embed="rId5"/>
          <a:stretch>
            <a:fillRect/>
          </a:stretch>
        </p:blipFill>
        <p:spPr>
          <a:xfrm>
            <a:off x="4382770" y="1704975"/>
            <a:ext cx="1279525" cy="851535"/>
          </a:xfrm>
          <a:prstGeom prst="rect">
            <a:avLst/>
          </a:prstGeom>
        </p:spPr>
      </p:pic>
      <p:pic>
        <p:nvPicPr>
          <p:cNvPr id="7" name="Picture 6"/>
          <p:cNvPicPr>
            <a:picLocks noChangeAspect="1"/>
          </p:cNvPicPr>
          <p:nvPr/>
        </p:nvPicPr>
        <p:blipFill>
          <a:blip r:embed="rId6"/>
          <a:stretch>
            <a:fillRect/>
          </a:stretch>
        </p:blipFill>
        <p:spPr>
          <a:xfrm>
            <a:off x="7540625" y="1617345"/>
            <a:ext cx="2988310" cy="1051560"/>
          </a:xfrm>
          <a:prstGeom prst="rect">
            <a:avLst/>
          </a:prstGeom>
        </p:spPr>
      </p:pic>
      <p:pic>
        <p:nvPicPr>
          <p:cNvPr id="8" name="Picture 7"/>
          <p:cNvPicPr>
            <a:picLocks noChangeAspect="1"/>
          </p:cNvPicPr>
          <p:nvPr/>
        </p:nvPicPr>
        <p:blipFill>
          <a:blip r:embed="rId7"/>
          <a:stretch>
            <a:fillRect/>
          </a:stretch>
        </p:blipFill>
        <p:spPr>
          <a:xfrm>
            <a:off x="3387090" y="3066415"/>
            <a:ext cx="2360930" cy="891540"/>
          </a:xfrm>
          <a:prstGeom prst="rect">
            <a:avLst/>
          </a:prstGeom>
        </p:spPr>
      </p:pic>
      <p:pic>
        <p:nvPicPr>
          <p:cNvPr id="9" name="Picture 8"/>
          <p:cNvPicPr>
            <a:picLocks noChangeAspect="1"/>
          </p:cNvPicPr>
          <p:nvPr/>
        </p:nvPicPr>
        <p:blipFill>
          <a:blip r:embed="rId8"/>
          <a:stretch>
            <a:fillRect/>
          </a:stretch>
        </p:blipFill>
        <p:spPr>
          <a:xfrm>
            <a:off x="6081395" y="3089275"/>
            <a:ext cx="3238500" cy="8191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Upload File Bucket</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266700" y="1394460"/>
            <a:ext cx="8115935" cy="43141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Download File Bucket</a:t>
            </a:r>
            <a:endParaRPr lang="pt-PT" altLang="en-US" dirty="0">
              <a:solidFill>
                <a:schemeClr val="bg1"/>
              </a:solidFill>
            </a:endParaRPr>
          </a:p>
        </p:txBody>
      </p:sp>
      <p:pic>
        <p:nvPicPr>
          <p:cNvPr id="3" name="Picture 2"/>
          <p:cNvPicPr>
            <a:picLocks noChangeAspect="1"/>
          </p:cNvPicPr>
          <p:nvPr/>
        </p:nvPicPr>
        <p:blipFill>
          <a:blip r:embed="rId2"/>
          <a:stretch>
            <a:fillRect/>
          </a:stretch>
        </p:blipFill>
        <p:spPr>
          <a:xfrm>
            <a:off x="514350" y="1447165"/>
            <a:ext cx="9769475" cy="31832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List Objects and Bucket</a:t>
            </a:r>
            <a:endParaRPr lang="pt-PT" altLang="en-US" dirty="0">
              <a:solidFill>
                <a:schemeClr val="bg1"/>
              </a:solidFill>
            </a:endParaRPr>
          </a:p>
        </p:txBody>
      </p:sp>
      <p:pic>
        <p:nvPicPr>
          <p:cNvPr id="4" name="Picture 3"/>
          <p:cNvPicPr>
            <a:picLocks noChangeAspect="1"/>
          </p:cNvPicPr>
          <p:nvPr/>
        </p:nvPicPr>
        <p:blipFill>
          <a:blip r:embed="rId2"/>
          <a:stretch>
            <a:fillRect/>
          </a:stretch>
        </p:blipFill>
        <p:spPr>
          <a:xfrm>
            <a:off x="494665" y="1193165"/>
            <a:ext cx="7791450" cy="5048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dirty="0">
                <a:solidFill>
                  <a:schemeClr val="bg1"/>
                </a:solidFill>
              </a:rPr>
              <a:t>Agenda</a:t>
            </a:r>
            <a:endParaRPr lang="en-US" dirty="0">
              <a:solidFill>
                <a:schemeClr val="bg1"/>
              </a:solidFill>
            </a:endParaRPr>
          </a:p>
        </p:txBody>
      </p:sp>
      <p:sp>
        <p:nvSpPr>
          <p:cNvPr id="3" name="Text Box 2"/>
          <p:cNvSpPr txBox="1"/>
          <p:nvPr/>
        </p:nvSpPr>
        <p:spPr>
          <a:xfrm>
            <a:off x="7822565" y="6381750"/>
            <a:ext cx="4102735" cy="368300"/>
          </a:xfrm>
          <a:prstGeom prst="rect">
            <a:avLst/>
          </a:prstGeom>
          <a:noFill/>
        </p:spPr>
        <p:txBody>
          <a:bodyPr wrap="square" rtlCol="0">
            <a:spAutoFit/>
          </a:bodyPr>
          <a:p>
            <a:pPr algn="l"/>
            <a:r>
              <a:rPr lang="en-US">
                <a:solidFill>
                  <a:schemeClr val="bg1"/>
                </a:solidFill>
              </a:rPr>
              <a:t>Eric Z. Beard and Rico Huijbers</a:t>
            </a:r>
            <a:endParaRPr lang="en-US">
              <a:solidFill>
                <a:schemeClr val="bg1"/>
              </a:solidFill>
            </a:endParaRPr>
          </a:p>
        </p:txBody>
      </p:sp>
      <p:sp>
        <p:nvSpPr>
          <p:cNvPr id="4" name="Text Box 3"/>
          <p:cNvSpPr txBox="1"/>
          <p:nvPr/>
        </p:nvSpPr>
        <p:spPr>
          <a:xfrm>
            <a:off x="7722870" y="5991225"/>
            <a:ext cx="4444365" cy="368300"/>
          </a:xfrm>
          <a:prstGeom prst="rect">
            <a:avLst/>
          </a:prstGeom>
          <a:noFill/>
        </p:spPr>
        <p:txBody>
          <a:bodyPr wrap="none" rtlCol="0">
            <a:spAutoFit/>
          </a:bodyPr>
          <a:p>
            <a:pPr algn="l"/>
            <a:r>
              <a:rPr lang="en-US">
                <a:solidFill>
                  <a:schemeClr val="bg1"/>
                </a:solidFill>
              </a:rPr>
              <a:t> CDK for Complex Enterprise Applications</a:t>
            </a:r>
            <a:endParaRPr lang="en-US">
              <a:solidFill>
                <a:schemeClr val="bg1"/>
              </a:solidFill>
            </a:endParaRPr>
          </a:p>
        </p:txBody>
      </p:sp>
      <p:sp>
        <p:nvSpPr>
          <p:cNvPr id="2" name="Text Box 1"/>
          <p:cNvSpPr txBox="1"/>
          <p:nvPr/>
        </p:nvSpPr>
        <p:spPr>
          <a:xfrm>
            <a:off x="542925" y="1510665"/>
            <a:ext cx="1782445" cy="1504315"/>
          </a:xfrm>
          <a:prstGeom prst="rect">
            <a:avLst/>
          </a:prstGeom>
          <a:noFill/>
        </p:spPr>
        <p:txBody>
          <a:bodyPr wrap="none" rtlCol="0">
            <a:spAutoFit/>
          </a:bodyPr>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en-US">
                <a:solidFill>
                  <a:schemeClr val="bg1"/>
                </a:solidFill>
              </a:rPr>
              <a:t>Building Apps</a:t>
            </a:r>
            <a:endParaRPr lang="en-US">
              <a:solidFill>
                <a:schemeClr val="bg1"/>
              </a:solidFill>
            </a:endParaRPr>
          </a:p>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en-US">
                <a:solidFill>
                  <a:schemeClr val="bg1"/>
                </a:solidFill>
              </a:rPr>
              <a:t>App Integration</a:t>
            </a:r>
            <a:endParaRPr lang="en-US">
              <a:solidFill>
                <a:schemeClr val="bg1"/>
              </a:solidFill>
            </a:endParaRPr>
          </a:p>
          <a:p>
            <a:pPr marL="0" marR="0" lvl="0" indent="0" algn="l" defTabSz="1097280" rtl="0" eaLnBrk="1" fontAlgn="auto" latinLnBrk="0" hangingPunct="1">
              <a:lnSpc>
                <a:spcPct val="90000"/>
              </a:lnSpc>
              <a:spcBef>
                <a:spcPts val="1800"/>
              </a:spcBef>
              <a:spcAft>
                <a:spcPts val="800"/>
              </a:spcAft>
              <a:buClrTx/>
              <a:buSzPct val="90000"/>
              <a:buFont typeface="Arial" panose="02080604020202020204" pitchFamily="34" charset="0"/>
              <a:buNone/>
              <a:defRPr/>
            </a:pPr>
            <a:r>
              <a:rPr lang="en-US">
                <a:solidFill>
                  <a:schemeClr val="bg1"/>
                </a:solidFill>
              </a:rPr>
              <a:t>AI/ML</a:t>
            </a:r>
            <a:endParaRPr lang="en-US">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Swagger - Open ui v3</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784860" y="1356995"/>
            <a:ext cx="8543290" cy="53232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a:blip r:embed="rId2"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522817" y="2752618"/>
            <a:ext cx="4202642" cy="831215"/>
          </a:xfrm>
          <a:prstGeom prst="rect">
            <a:avLst/>
          </a:prstGeom>
        </p:spPr>
        <p:txBody>
          <a:bodyPr vert="horz" wrap="square" lIns="0" tIns="10583" rIns="0" bIns="0" rtlCol="0">
            <a:spAutoFit/>
          </a:bodyPr>
          <a:lstStyle/>
          <a:p>
            <a:pPr marL="12700">
              <a:lnSpc>
                <a:spcPct val="100000"/>
              </a:lnSpc>
              <a:spcBef>
                <a:spcPts val="100"/>
              </a:spcBef>
            </a:pPr>
            <a:r>
              <a:rPr sz="5335" spc="170" dirty="0">
                <a:solidFill>
                  <a:schemeClr val="bg1"/>
                </a:solidFill>
              </a:rPr>
              <a:t>And</a:t>
            </a:r>
            <a:r>
              <a:rPr sz="5335" spc="-325" dirty="0">
                <a:solidFill>
                  <a:schemeClr val="bg1"/>
                </a:solidFill>
              </a:rPr>
              <a:t> </a:t>
            </a:r>
            <a:r>
              <a:rPr sz="5335" spc="295" dirty="0">
                <a:solidFill>
                  <a:schemeClr val="bg1"/>
                </a:solidFill>
              </a:rPr>
              <a:t>finally…</a:t>
            </a:r>
            <a:endParaRPr sz="5335" spc="295"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522605" y="152400"/>
            <a:ext cx="4759960" cy="497205"/>
          </a:xfrm>
          <a:prstGeom prst="rect">
            <a:avLst/>
          </a:prstGeom>
        </p:spPr>
        <p:txBody>
          <a:bodyPr vert="horz" wrap="square" lIns="0" tIns="10583" rIns="0" bIns="0" rtlCol="0">
            <a:spAutoFit/>
          </a:bodyPr>
          <a:lstStyle/>
          <a:p>
            <a:pPr marL="12700">
              <a:lnSpc>
                <a:spcPct val="100000"/>
              </a:lnSpc>
              <a:spcBef>
                <a:spcPts val="100"/>
              </a:spcBef>
            </a:pPr>
            <a:r>
              <a:rPr sz="3165" spc="5" dirty="0">
                <a:solidFill>
                  <a:schemeClr val="bg1"/>
                </a:solidFill>
              </a:rPr>
              <a:t>Best </a:t>
            </a:r>
            <a:r>
              <a:rPr sz="3165" spc="-80" dirty="0">
                <a:solidFill>
                  <a:schemeClr val="bg1"/>
                </a:solidFill>
              </a:rPr>
              <a:t>Practice: </a:t>
            </a:r>
            <a:r>
              <a:rPr sz="3165" spc="5" dirty="0">
                <a:solidFill>
                  <a:schemeClr val="bg1"/>
                </a:solidFill>
              </a:rPr>
              <a:t>Contribute</a:t>
            </a:r>
            <a:r>
              <a:rPr sz="3165" spc="-405" dirty="0">
                <a:solidFill>
                  <a:schemeClr val="bg1"/>
                </a:solidFill>
              </a:rPr>
              <a:t> </a:t>
            </a:r>
            <a:endParaRPr sz="3165" spc="-405" baseline="2000" dirty="0">
              <a:solidFill>
                <a:schemeClr val="bg1"/>
              </a:solidFill>
              <a:latin typeface="VL PGothic"/>
              <a:cs typeface="VL PGothic"/>
            </a:endParaRPr>
          </a:p>
        </p:txBody>
      </p:sp>
      <p:sp>
        <p:nvSpPr>
          <p:cNvPr id="4" name="object 4"/>
          <p:cNvSpPr/>
          <p:nvPr/>
        </p:nvSpPr>
        <p:spPr>
          <a:xfrm>
            <a:off x="2937351" y="744897"/>
            <a:ext cx="8318807" cy="5940168"/>
          </a:xfrm>
          <a:prstGeom prst="rect">
            <a:avLst/>
          </a:prstGeom>
          <a:blipFill>
            <a:blip r:embed="rId2" cstate="print"/>
            <a:stretch>
              <a:fillRect/>
            </a:stretch>
          </a:blipFill>
        </p:spPr>
        <p:txBody>
          <a:bodyPr wrap="square" lIns="0" tIns="0" rIns="0" bIns="0" rtlCol="0"/>
          <a:lstStyle/>
          <a:p>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object 6"/>
          <p:cNvSpPr txBox="1">
            <a:spLocks noGrp="1"/>
          </p:cNvSpPr>
          <p:nvPr/>
        </p:nvSpPr>
        <p:spPr>
          <a:xfrm>
            <a:off x="526163" y="7663395"/>
            <a:ext cx="6969759" cy="193040"/>
          </a:xfrm>
          <a:prstGeom prst="rect">
            <a:avLst/>
          </a:prstGeom>
        </p:spPr>
        <p:txBody>
          <a:bodyPr vert="horz" wrap="square" lIns="0" tIns="8890" rIns="0" bIns="0" rtlCol="0">
            <a:spAutoFit/>
          </a:bodyPr>
          <a:lstStyle>
            <a:lvl1pPr marL="0">
              <a:defRPr sz="1100" b="0" i="0">
                <a:solidFill>
                  <a:srgbClr val="7F7F7F"/>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nSpc>
                <a:spcPct val="100000"/>
              </a:lnSpc>
              <a:spcBef>
                <a:spcPts val="70"/>
              </a:spcBef>
            </a:pPr>
            <a:r>
              <a:rPr spc="65" dirty="0"/>
              <a:t>©</a:t>
            </a:r>
            <a:r>
              <a:rPr spc="-30" dirty="0"/>
              <a:t> </a:t>
            </a:r>
            <a:r>
              <a:rPr spc="40" dirty="0"/>
              <a:t>2020,</a:t>
            </a:r>
            <a:r>
              <a:rPr spc="-40" dirty="0"/>
              <a:t> </a:t>
            </a:r>
            <a:r>
              <a:rPr spc="45" dirty="0"/>
              <a:t>Amazon</a:t>
            </a:r>
            <a:r>
              <a:rPr spc="-25" dirty="0"/>
              <a:t> </a:t>
            </a:r>
            <a:r>
              <a:rPr spc="40" dirty="0"/>
              <a:t>Web</a:t>
            </a:r>
            <a:r>
              <a:rPr spc="-30" dirty="0"/>
              <a:t> </a:t>
            </a:r>
            <a:r>
              <a:rPr spc="-10" dirty="0"/>
              <a:t>Services,</a:t>
            </a:r>
            <a:r>
              <a:rPr spc="-40" dirty="0"/>
              <a:t> </a:t>
            </a:r>
            <a:r>
              <a:rPr spc="-25" dirty="0"/>
              <a:t>Inc.</a:t>
            </a:r>
            <a:r>
              <a:rPr spc="-40" dirty="0"/>
              <a:t> </a:t>
            </a:r>
            <a:r>
              <a:rPr spc="20" dirty="0"/>
              <a:t>or</a:t>
            </a:r>
            <a:r>
              <a:rPr spc="-40" dirty="0"/>
              <a:t> </a:t>
            </a:r>
            <a:r>
              <a:rPr spc="-5" dirty="0"/>
              <a:t>its</a:t>
            </a:r>
            <a:r>
              <a:rPr spc="-30" dirty="0"/>
              <a:t> </a:t>
            </a:r>
            <a:r>
              <a:rPr spc="-10" dirty="0"/>
              <a:t>Affiliates.</a:t>
            </a:r>
            <a:r>
              <a:rPr spc="-40" dirty="0"/>
              <a:t> </a:t>
            </a:r>
            <a:r>
              <a:rPr spc="20" dirty="0"/>
              <a:t>All</a:t>
            </a:r>
            <a:r>
              <a:rPr spc="-30" dirty="0"/>
              <a:t> </a:t>
            </a:r>
            <a:r>
              <a:rPr spc="20" dirty="0"/>
              <a:t>rights</a:t>
            </a:r>
            <a:r>
              <a:rPr spc="-30" dirty="0"/>
              <a:t> </a:t>
            </a:r>
            <a:r>
              <a:rPr spc="-10" dirty="0"/>
              <a:t>reserved.</a:t>
            </a:r>
            <a:r>
              <a:rPr spc="-40" dirty="0"/>
              <a:t> </a:t>
            </a:r>
            <a:r>
              <a:rPr spc="45" dirty="0"/>
              <a:t>Amazon</a:t>
            </a:r>
            <a:r>
              <a:rPr spc="-25" dirty="0"/>
              <a:t> </a:t>
            </a:r>
            <a:r>
              <a:rPr spc="10" dirty="0"/>
              <a:t>Confidential</a:t>
            </a:r>
            <a:r>
              <a:rPr spc="-30" dirty="0"/>
              <a:t> </a:t>
            </a:r>
            <a:r>
              <a:rPr spc="30" dirty="0"/>
              <a:t>and</a:t>
            </a:r>
            <a:r>
              <a:rPr spc="-30" dirty="0"/>
              <a:t> </a:t>
            </a:r>
            <a:r>
              <a:rPr spc="-5" dirty="0"/>
              <a:t>Trademark.</a:t>
            </a:r>
            <a:endParaRPr spc="-5" dirty="0"/>
          </a:p>
        </p:txBody>
      </p:sp>
      <p:sp>
        <p:nvSpPr>
          <p:cNvPr id="7" name="Text Box 6"/>
          <p:cNvSpPr txBox="1"/>
          <p:nvPr/>
        </p:nvSpPr>
        <p:spPr>
          <a:xfrm>
            <a:off x="600710" y="2360930"/>
            <a:ext cx="11377295" cy="4246245"/>
          </a:xfrm>
          <a:prstGeom prst="rect">
            <a:avLst/>
          </a:prstGeom>
          <a:noFill/>
        </p:spPr>
        <p:txBody>
          <a:bodyPr wrap="none" rtlCol="0">
            <a:spAutoFit/>
          </a:bodyPr>
          <a:p>
            <a:pPr algn="l"/>
            <a:r>
              <a:rPr lang="en-US" b="1">
                <a:solidFill>
                  <a:schemeClr val="bg1"/>
                </a:solidFill>
              </a:rPr>
              <a:t>Dive Deeper</a:t>
            </a:r>
            <a:endParaRPr lang="en-US">
              <a:solidFill>
                <a:schemeClr val="bg1"/>
              </a:solidFill>
            </a:endParaRPr>
          </a:p>
          <a:p>
            <a:pPr lvl="1" algn="l"/>
            <a:r>
              <a:rPr lang="en-US" b="1" i="1">
                <a:solidFill>
                  <a:schemeClr val="bg1"/>
                </a:solidFill>
              </a:rPr>
              <a:t>GitHub</a:t>
            </a:r>
            <a:endParaRPr lang="en-US">
              <a:solidFill>
                <a:schemeClr val="bg1"/>
              </a:solidFill>
            </a:endParaRPr>
          </a:p>
          <a:p>
            <a:pPr algn="l"/>
            <a:r>
              <a:rPr lang="pt-PT" altLang="en-US">
                <a:solidFill>
                  <a:schemeClr val="bg1"/>
                </a:solidFill>
              </a:rPr>
              <a:t>       </a:t>
            </a:r>
            <a:r>
              <a:rPr lang="en-US">
                <a:solidFill>
                  <a:schemeClr val="bg1"/>
                </a:solidFill>
                <a:hlinkClick r:id="rId2" action="ppaction://hlinkfile"/>
              </a:rPr>
              <a:t>https://github.com/aws/aws-cdk</a:t>
            </a:r>
            <a:endParaRPr lang="en-US">
              <a:solidFill>
                <a:schemeClr val="bg1"/>
              </a:solidFill>
            </a:endParaRPr>
          </a:p>
          <a:p>
            <a:pPr algn="l"/>
            <a:endParaRPr lang="en-US">
              <a:solidFill>
                <a:schemeClr val="bg1"/>
              </a:solidFill>
            </a:endParaRPr>
          </a:p>
          <a:p>
            <a:pPr algn="l"/>
            <a:r>
              <a:rPr lang="pt-PT" altLang="en-US">
                <a:solidFill>
                  <a:schemeClr val="bg1"/>
                </a:solidFill>
              </a:rPr>
              <a:t>       </a:t>
            </a:r>
            <a:r>
              <a:rPr lang="en-US" b="1" i="1">
                <a:solidFill>
                  <a:schemeClr val="bg1"/>
                </a:solidFill>
              </a:rPr>
              <a:t>CDK Pipelines</a:t>
            </a:r>
            <a:endParaRPr lang="en-US">
              <a:solidFill>
                <a:schemeClr val="bg1"/>
              </a:solidFill>
            </a:endParaRPr>
          </a:p>
          <a:p>
            <a:pPr algn="l"/>
            <a:r>
              <a:rPr lang="pt-PT" altLang="en-US">
                <a:solidFill>
                  <a:schemeClr val="bg1"/>
                </a:solidFill>
              </a:rPr>
              <a:t>       </a:t>
            </a:r>
            <a:r>
              <a:rPr lang="en-US">
                <a:solidFill>
                  <a:schemeClr val="bg1"/>
                </a:solidFill>
                <a:hlinkClick r:id="rId3" action="ppaction://hlinkfile"/>
              </a:rPr>
              <a:t>https://aws.amazon.com/blogs/developer/cdk-pipelines-continuous-delivery-for-aws-cdk-applications/</a:t>
            </a:r>
            <a:endParaRPr lang="en-US">
              <a:solidFill>
                <a:schemeClr val="bg1"/>
              </a:solidFill>
            </a:endParaRPr>
          </a:p>
          <a:p>
            <a:pPr algn="l"/>
            <a:endParaRPr lang="en-US">
              <a:solidFill>
                <a:schemeClr val="bg1"/>
              </a:solidFill>
            </a:endParaRPr>
          </a:p>
          <a:p>
            <a:pPr algn="l"/>
            <a:r>
              <a:rPr lang="pt-PT" altLang="en-US">
                <a:solidFill>
                  <a:schemeClr val="bg1"/>
                </a:solidFill>
              </a:rPr>
              <a:t>       </a:t>
            </a:r>
            <a:r>
              <a:rPr lang="en-US" b="1" i="1">
                <a:solidFill>
                  <a:schemeClr val="bg1"/>
                </a:solidFill>
              </a:rPr>
              <a:t>Sample Code in this presentation</a:t>
            </a:r>
            <a:endParaRPr lang="en-US">
              <a:solidFill>
                <a:schemeClr val="bg1"/>
              </a:solidFill>
            </a:endParaRPr>
          </a:p>
          <a:p>
            <a:pPr algn="l"/>
            <a:r>
              <a:rPr lang="pt-PT" altLang="en-US">
                <a:solidFill>
                  <a:schemeClr val="bg1"/>
                </a:solidFill>
              </a:rPr>
              <a:t>       </a:t>
            </a:r>
            <a:r>
              <a:rPr lang="en-US">
                <a:solidFill>
                  <a:schemeClr val="bg1"/>
                </a:solidFill>
                <a:hlinkClick r:id="rId4" action="ppaction://hlinkfile"/>
              </a:rPr>
              <a:t>https://github.com/rix0rrr/devoops-sample</a:t>
            </a:r>
            <a:endParaRPr lang="en-US">
              <a:solidFill>
                <a:schemeClr val="bg1"/>
              </a:solidFill>
            </a:endParaRPr>
          </a:p>
          <a:p>
            <a:pPr algn="l"/>
            <a:endParaRPr lang="en-US">
              <a:solidFill>
                <a:schemeClr val="bg1"/>
              </a:solidFill>
            </a:endParaRPr>
          </a:p>
          <a:p>
            <a:pPr algn="l"/>
            <a:r>
              <a:rPr lang="pt-PT" altLang="en-US">
                <a:solidFill>
                  <a:schemeClr val="bg1"/>
                </a:solidFill>
              </a:rPr>
              <a:t>       </a:t>
            </a:r>
            <a:r>
              <a:rPr lang="en-US" b="1" i="1">
                <a:solidFill>
                  <a:schemeClr val="bg1"/>
                </a:solidFill>
              </a:rPr>
              <a:t>A Landing Zone Implemented with CDK</a:t>
            </a:r>
            <a:endParaRPr lang="en-US">
              <a:solidFill>
                <a:schemeClr val="bg1"/>
              </a:solidFill>
            </a:endParaRPr>
          </a:p>
          <a:p>
            <a:pPr algn="l"/>
            <a:r>
              <a:rPr lang="pt-PT" altLang="en-US">
                <a:solidFill>
                  <a:schemeClr val="bg1"/>
                </a:solidFill>
              </a:rPr>
              <a:t>       </a:t>
            </a:r>
            <a:r>
              <a:rPr lang="en-US">
                <a:solidFill>
                  <a:schemeClr val="bg1"/>
                </a:solidFill>
                <a:hlinkClick r:id="rId5" action="ppaction://hlinkfile"/>
              </a:rPr>
              <a:t>https://github.com/aws-samples/aws-secure-environment-accelerator</a:t>
            </a:r>
            <a:endParaRPr lang="en-US">
              <a:solidFill>
                <a:schemeClr val="bg1"/>
              </a:solidFill>
            </a:endParaRPr>
          </a:p>
          <a:p>
            <a:pPr algn="l"/>
            <a:endParaRPr lang="en-US">
              <a:solidFill>
                <a:schemeClr val="bg1"/>
              </a:solidFill>
            </a:endParaRPr>
          </a:p>
          <a:p>
            <a:pPr algn="l"/>
            <a:r>
              <a:rPr lang="en-US" b="1" i="1">
                <a:solidFill>
                  <a:schemeClr val="bg1"/>
                </a:solidFill>
              </a:rPr>
              <a:t>       Testing infrastructure with the CDK  </a:t>
            </a:r>
            <a:endParaRPr lang="en-US" b="1" i="1">
              <a:solidFill>
                <a:schemeClr val="bg1"/>
              </a:solidFill>
            </a:endParaRPr>
          </a:p>
          <a:p>
            <a:pPr algn="l"/>
            <a:r>
              <a:rPr lang="pt-PT" altLang="en-US">
                <a:solidFill>
                  <a:schemeClr val="bg1"/>
                </a:solidFill>
              </a:rPr>
              <a:t>      </a:t>
            </a:r>
            <a:r>
              <a:rPr lang="en-US">
                <a:solidFill>
                  <a:schemeClr val="bg1"/>
                </a:solidFill>
                <a:hlinkClick r:id="rId6" action="ppaction://hlinkfile"/>
              </a:rPr>
              <a:t>https://aws.amazon.com/blogs/developer/testing-infrastructure-with-the-aws-cloud-development-kit-cdk/</a:t>
            </a:r>
            <a:endParaRPr lang="en-US">
              <a:solidFill>
                <a:schemeClr val="bg1"/>
              </a:solidFill>
            </a:endParaRPr>
          </a:p>
        </p:txBody>
      </p:sp>
      <p:sp>
        <p:nvSpPr>
          <p:cNvPr id="8" name="Text Box 7"/>
          <p:cNvSpPr txBox="1"/>
          <p:nvPr/>
        </p:nvSpPr>
        <p:spPr>
          <a:xfrm>
            <a:off x="615950" y="1075690"/>
            <a:ext cx="9511665" cy="922020"/>
          </a:xfrm>
          <a:prstGeom prst="rect">
            <a:avLst/>
          </a:prstGeom>
          <a:noFill/>
        </p:spPr>
        <p:txBody>
          <a:bodyPr wrap="none" rtlCol="0">
            <a:spAutoFit/>
          </a:bodyPr>
          <a:p>
            <a:pPr algn="l"/>
            <a:r>
              <a:rPr lang="en-US" b="1">
                <a:solidFill>
                  <a:schemeClr val="bg1"/>
                </a:solidFill>
              </a:rPr>
              <a:t>Get Started with the AWS </a:t>
            </a:r>
            <a:endParaRPr lang="en-US">
              <a:solidFill>
                <a:schemeClr val="bg1"/>
              </a:solidFill>
            </a:endParaRPr>
          </a:p>
          <a:p>
            <a:pPr algn="l"/>
            <a:r>
              <a:rPr lang="pt-PT" altLang="en-US">
                <a:solidFill>
                  <a:schemeClr val="bg1"/>
                </a:solidFill>
              </a:rPr>
              <a:t>	</a:t>
            </a:r>
            <a:r>
              <a:rPr lang="en-US">
                <a:solidFill>
                  <a:schemeClr val="bg1"/>
                </a:solidFill>
              </a:rPr>
              <a:t>CDK  AWS CDK Online Workshop </a:t>
            </a:r>
            <a:r>
              <a:rPr lang="pt-PT" altLang="en-US">
                <a:solidFill>
                  <a:schemeClr val="bg1"/>
                </a:solidFill>
              </a:rPr>
              <a:t> </a:t>
            </a:r>
            <a:r>
              <a:rPr lang="en-US">
                <a:sym typeface="+mn-ea"/>
                <a:hlinkClick r:id="rId7" action="ppaction://hlinkfile"/>
              </a:rPr>
              <a:t>https://cdkworkshop.com</a:t>
            </a:r>
            <a:r>
              <a:rPr lang="en-US">
                <a:solidFill>
                  <a:schemeClr val="bg1"/>
                </a:solidFill>
              </a:rPr>
              <a:t> </a:t>
            </a:r>
            <a:endParaRPr lang="en-US">
              <a:solidFill>
                <a:schemeClr val="bg1"/>
              </a:solidFill>
            </a:endParaRPr>
          </a:p>
          <a:p>
            <a:pPr algn="l"/>
            <a:r>
              <a:rPr lang="pt-PT" altLang="en-US">
                <a:solidFill>
                  <a:schemeClr val="bg1"/>
                </a:solidFill>
              </a:rPr>
              <a:t>	</a:t>
            </a:r>
            <a:r>
              <a:rPr lang="en-US">
                <a:solidFill>
                  <a:schemeClr val="bg1"/>
                </a:solidFill>
              </a:rPr>
              <a:t>AWS CDK Samples on GitHub</a:t>
            </a:r>
            <a:r>
              <a:rPr lang="pt-PT" altLang="en-US">
                <a:solidFill>
                  <a:schemeClr val="bg1"/>
                </a:solidFill>
              </a:rPr>
              <a:t>  </a:t>
            </a:r>
            <a:r>
              <a:rPr lang="en-US">
                <a:sym typeface="+mn-ea"/>
              </a:rPr>
              <a:t>h</a:t>
            </a:r>
            <a:r>
              <a:rPr lang="en-US">
                <a:sym typeface="+mn-ea"/>
                <a:hlinkClick r:id="rId8" action="ppaction://hlinkfile"/>
              </a:rPr>
              <a:t>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636270" y="472440"/>
            <a:ext cx="1813560" cy="521970"/>
          </a:xfrm>
          <a:prstGeom prst="rect">
            <a:avLst/>
          </a:prstGeom>
          <a:noFill/>
        </p:spPr>
        <p:txBody>
          <a:bodyPr wrap="none" rtlCol="0">
            <a:spAutoFit/>
          </a:bodyPr>
          <a:p>
            <a:r>
              <a:rPr lang="pt-PT" altLang="en-US" sz="2800">
                <a:solidFill>
                  <a:schemeClr val="bg1"/>
                </a:solidFill>
              </a:rPr>
              <a:t>Resources</a:t>
            </a:r>
            <a:endParaRPr lang="pt-PT" altLang="en-US" sz="280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5664" y="208280"/>
            <a:ext cx="11060471" cy="1532078"/>
          </a:xfrm>
        </p:spPr>
        <p:txBody>
          <a:bodyPr>
            <a:normAutofit/>
          </a:bodyPr>
          <a:p>
            <a:br>
              <a:rPr lang="en-US" sz="1800" dirty="0">
                <a:solidFill>
                  <a:schemeClr val="bg1"/>
                </a:solidFill>
              </a:rPr>
            </a:br>
            <a:endParaRPr lang="en-US" sz="1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p:cNvSpPr>
            <a:spLocks noGrp="1"/>
          </p:cNvSpPr>
          <p:nvPr>
            <p:ph type="body" sz="quarter" idx="10"/>
          </p:nvPr>
        </p:nvSpPr>
        <p:spPr>
          <a:xfrm>
            <a:off x="60325" y="2823845"/>
            <a:ext cx="5135880" cy="365125"/>
          </a:xfrm>
        </p:spPr>
        <p:txBody>
          <a:bodyPr vert="horz" lIns="91440" tIns="45720" rIns="91440" bIns="45720" rtlCol="0" anchor="t">
            <a:noAutofit/>
          </a:bodyPr>
          <a:p>
            <a:r>
              <a:rPr lang="en-GB" dirty="0">
                <a:solidFill>
                  <a:schemeClr val="bg1"/>
                </a:solidFill>
                <a:ea typeface="Amazon Ember"/>
                <a:cs typeface="Amazon Ember"/>
              </a:rPr>
              <a:t>Weder Mariano de Sousa</a:t>
            </a:r>
            <a:endParaRPr lang="en-GB" dirty="0">
              <a:solidFill>
                <a:schemeClr val="bg1"/>
              </a:solidFill>
              <a:ea typeface="Amazon Ember"/>
              <a:cs typeface="Amazon Ember"/>
            </a:endParaRPr>
          </a:p>
        </p:txBody>
      </p:sp>
      <p:sp>
        <p:nvSpPr>
          <p:cNvPr id="5" name="Text Placeholder 4"/>
          <p:cNvSpPr>
            <a:spLocks noGrp="1"/>
          </p:cNvSpPr>
          <p:nvPr/>
        </p:nvSpPr>
        <p:spPr>
          <a:xfrm>
            <a:off x="292100" y="3289300"/>
            <a:ext cx="925830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2000" dirty="0">
                <a:solidFill>
                  <a:schemeClr val="bg1"/>
                </a:solidFill>
                <a:ea typeface="Amazon Ember"/>
                <a:cs typeface="Amazon Ember"/>
              </a:rPr>
              <a:t>Center Leader Specialist Senior - NTTDATA</a:t>
            </a:r>
            <a:endParaRPr lang="en-GB" sz="2000" dirty="0">
              <a:solidFill>
                <a:schemeClr val="bg1"/>
              </a:solidFill>
              <a:ea typeface="Amazon Ember"/>
              <a:cs typeface="Amazon Ember"/>
            </a:endParaRPr>
          </a:p>
        </p:txBody>
      </p:sp>
      <p:pic>
        <p:nvPicPr>
          <p:cNvPr id="4" name="Picture 3"/>
          <p:cNvPicPr>
            <a:picLocks noChangeAspect="1"/>
          </p:cNvPicPr>
          <p:nvPr/>
        </p:nvPicPr>
        <p:blipFill>
          <a:blip r:embed="rId2"/>
          <a:stretch>
            <a:fillRect/>
          </a:stretch>
        </p:blipFill>
        <p:spPr>
          <a:xfrm>
            <a:off x="379730" y="576580"/>
            <a:ext cx="2052320" cy="2052320"/>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3"/>
          <a:stretch>
            <a:fillRect/>
          </a:stretch>
        </p:blipFill>
        <p:spPr>
          <a:xfrm>
            <a:off x="4253230" y="544830"/>
            <a:ext cx="1764030" cy="1764030"/>
          </a:xfrm>
          <a:prstGeom prst="rect">
            <a:avLst/>
          </a:prstGeom>
        </p:spPr>
      </p:pic>
      <p:sp>
        <p:nvSpPr>
          <p:cNvPr id="9" name="Text Box 8"/>
          <p:cNvSpPr txBox="1"/>
          <p:nvPr/>
        </p:nvSpPr>
        <p:spPr>
          <a:xfrm>
            <a:off x="313690" y="5342255"/>
            <a:ext cx="5948045" cy="398780"/>
          </a:xfrm>
          <a:prstGeom prst="rect">
            <a:avLst/>
          </a:prstGeom>
          <a:noFill/>
        </p:spPr>
        <p:txBody>
          <a:bodyPr wrap="none" rtlCol="0">
            <a:spAutoFit/>
          </a:bodyPr>
          <a:p>
            <a:pPr algn="l"/>
            <a:r>
              <a:rPr lang="en-US" sz="2000" dirty="0" err="1" smtClean="0">
                <a:solidFill>
                  <a:schemeClr val="bg1"/>
                </a:solidFill>
              </a:rPr>
              <a:t>https://www.linkedin.com/in/wedermarianodesousa/</a:t>
            </a:r>
            <a:endParaRPr lang="en-US" sz="2000" dirty="0" err="1" smtClean="0">
              <a:solidFill>
                <a:schemeClr val="bg1"/>
              </a:solidFill>
            </a:endParaRPr>
          </a:p>
        </p:txBody>
      </p:sp>
      <p:pic>
        <p:nvPicPr>
          <p:cNvPr id="10" name="Picture 9"/>
          <p:cNvPicPr>
            <a:picLocks noChangeAspect="1"/>
          </p:cNvPicPr>
          <p:nvPr/>
        </p:nvPicPr>
        <p:blipFill>
          <a:blip r:embed="rId4"/>
          <a:stretch>
            <a:fillRect/>
          </a:stretch>
        </p:blipFill>
        <p:spPr>
          <a:xfrm>
            <a:off x="9800590" y="514350"/>
            <a:ext cx="1746250" cy="1746250"/>
          </a:xfrm>
          <a:prstGeom prst="rect">
            <a:avLst/>
          </a:prstGeom>
        </p:spPr>
      </p:pic>
      <p:pic>
        <p:nvPicPr>
          <p:cNvPr id="11" name="Picture 10"/>
          <p:cNvPicPr>
            <a:picLocks noChangeAspect="1"/>
          </p:cNvPicPr>
          <p:nvPr/>
        </p:nvPicPr>
        <p:blipFill>
          <a:blip r:embed="rId5"/>
          <a:stretch>
            <a:fillRect/>
          </a:stretch>
        </p:blipFill>
        <p:spPr>
          <a:xfrm>
            <a:off x="7950835" y="554990"/>
            <a:ext cx="1753870" cy="1753870"/>
          </a:xfrm>
          <a:prstGeom prst="rect">
            <a:avLst/>
          </a:prstGeom>
        </p:spPr>
      </p:pic>
      <p:pic>
        <p:nvPicPr>
          <p:cNvPr id="12" name="Picture 11"/>
          <p:cNvPicPr>
            <a:picLocks noChangeAspect="1"/>
          </p:cNvPicPr>
          <p:nvPr/>
        </p:nvPicPr>
        <p:blipFill>
          <a:blip r:embed="rId6"/>
          <a:srcRect l="-768" r="-768"/>
          <a:stretch>
            <a:fillRect/>
          </a:stretch>
        </p:blipFill>
        <p:spPr>
          <a:xfrm>
            <a:off x="6081395" y="514350"/>
            <a:ext cx="1764030" cy="1764030"/>
          </a:xfrm>
          <a:prstGeom prst="rect">
            <a:avLst/>
          </a:prstGeom>
        </p:spPr>
      </p:pic>
      <p:sp>
        <p:nvSpPr>
          <p:cNvPr id="24" name="Text Box 23"/>
          <p:cNvSpPr txBox="1"/>
          <p:nvPr/>
        </p:nvSpPr>
        <p:spPr>
          <a:xfrm>
            <a:off x="379730" y="4552315"/>
            <a:ext cx="3817620" cy="398780"/>
          </a:xfrm>
          <a:prstGeom prst="rect">
            <a:avLst/>
          </a:prstGeom>
          <a:noFill/>
        </p:spPr>
        <p:txBody>
          <a:bodyPr wrap="square" rtlCol="0" anchor="t">
            <a:spAutoFit/>
          </a:bodyPr>
          <a:p>
            <a:pPr algn="l"/>
            <a:r>
              <a:rPr lang="en-US" sz="2000" dirty="0" err="1" smtClean="0">
                <a:solidFill>
                  <a:schemeClr val="bg1"/>
                </a:solidFill>
              </a:rPr>
              <a:t>AWS User Group Goiânia</a:t>
            </a:r>
            <a:endParaRPr lang="en-US" sz="2000" dirty="0" err="1" smtClean="0">
              <a:solidFill>
                <a:schemeClr val="bg1"/>
              </a:solidFill>
            </a:endParaRPr>
          </a:p>
        </p:txBody>
      </p:sp>
      <p:sp>
        <p:nvSpPr>
          <p:cNvPr id="29" name="Text Box 28"/>
          <p:cNvSpPr txBox="1"/>
          <p:nvPr/>
        </p:nvSpPr>
        <p:spPr>
          <a:xfrm>
            <a:off x="309245" y="5830570"/>
            <a:ext cx="3227705" cy="398780"/>
          </a:xfrm>
          <a:prstGeom prst="rect">
            <a:avLst/>
          </a:prstGeom>
          <a:noFill/>
        </p:spPr>
        <p:txBody>
          <a:bodyPr wrap="none" rtlCol="0">
            <a:spAutoFit/>
          </a:bodyPr>
          <a:p>
            <a:pPr algn="l"/>
            <a:r>
              <a:rPr lang="en-US" sz="2000" dirty="0" err="1" smtClean="0">
                <a:solidFill>
                  <a:schemeClr val="bg1"/>
                </a:solidFill>
              </a:rPr>
              <a:t>https://github.com/weder96</a:t>
            </a:r>
            <a:endParaRPr lang="en-US" sz="2000" dirty="0" err="1" smtClean="0">
              <a:solidFill>
                <a:schemeClr val="bg1"/>
              </a:solidFill>
            </a:endParaRPr>
          </a:p>
        </p:txBody>
      </p:sp>
      <p:sp>
        <p:nvSpPr>
          <p:cNvPr id="7" name="Text Box 6"/>
          <p:cNvSpPr txBox="1"/>
          <p:nvPr/>
        </p:nvSpPr>
        <p:spPr>
          <a:xfrm>
            <a:off x="374015" y="4153535"/>
            <a:ext cx="3817620" cy="398780"/>
          </a:xfrm>
          <a:prstGeom prst="rect">
            <a:avLst/>
          </a:prstGeom>
          <a:noFill/>
        </p:spPr>
        <p:txBody>
          <a:bodyPr wrap="square" rtlCol="0" anchor="t">
            <a:spAutoFit/>
          </a:bodyPr>
          <a:p>
            <a:pPr algn="l"/>
            <a:r>
              <a:rPr lang="pt-PT" altLang="en-US" sz="2000" dirty="0" err="1" smtClean="0">
                <a:solidFill>
                  <a:schemeClr val="bg1"/>
                </a:solidFill>
              </a:rPr>
              <a:t>GOJava</a:t>
            </a:r>
            <a:endParaRPr lang="pt-PT" altLang="en-US" sz="2000" dirty="0" err="1" smtClean="0">
              <a:solidFill>
                <a:schemeClr val="bg1"/>
              </a:solidFill>
            </a:endParaRPr>
          </a:p>
        </p:txBody>
      </p:sp>
      <p:sp>
        <p:nvSpPr>
          <p:cNvPr id="6" name="Text Box 5"/>
          <p:cNvSpPr txBox="1"/>
          <p:nvPr/>
        </p:nvSpPr>
        <p:spPr>
          <a:xfrm>
            <a:off x="8387080" y="375285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Archicteture </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9616440" y="2992755"/>
            <a:ext cx="1094105" cy="1094105"/>
          </a:xfrm>
          <a:prstGeom prst="rect">
            <a:avLst/>
          </a:prstGeom>
        </p:spPr>
      </p:pic>
      <p:sp>
        <p:nvSpPr>
          <p:cNvPr id="3" name="Rectangles 2"/>
          <p:cNvSpPr/>
          <p:nvPr/>
        </p:nvSpPr>
        <p:spPr>
          <a:xfrm>
            <a:off x="6153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07390" y="1285240"/>
            <a:ext cx="1090930" cy="368300"/>
          </a:xfrm>
          <a:prstGeom prst="rect">
            <a:avLst/>
          </a:prstGeom>
          <a:noFill/>
        </p:spPr>
        <p:txBody>
          <a:bodyPr wrap="none" rtlCol="0">
            <a:spAutoFit/>
          </a:bodyPr>
          <a:p>
            <a:r>
              <a:rPr lang="pt-PT" altLang="en-US">
                <a:solidFill>
                  <a:schemeClr val="bg1"/>
                </a:solidFill>
              </a:rPr>
              <a:t>FrontEnd</a:t>
            </a:r>
            <a:endParaRPr lang="pt-PT" altLang="en-US">
              <a:solidFill>
                <a:schemeClr val="bg1"/>
              </a:solidFill>
            </a:endParaRPr>
          </a:p>
        </p:txBody>
      </p:sp>
      <p:sp>
        <p:nvSpPr>
          <p:cNvPr id="6" name="Rectangles 5"/>
          <p:cNvSpPr/>
          <p:nvPr/>
        </p:nvSpPr>
        <p:spPr>
          <a:xfrm>
            <a:off x="4650740"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742815" y="1285240"/>
            <a:ext cx="1073150" cy="368300"/>
          </a:xfrm>
          <a:prstGeom prst="rect">
            <a:avLst/>
          </a:prstGeom>
          <a:noFill/>
        </p:spPr>
        <p:txBody>
          <a:bodyPr wrap="none" rtlCol="0">
            <a:spAutoFit/>
          </a:bodyPr>
          <a:p>
            <a:r>
              <a:rPr lang="pt-PT" altLang="en-US">
                <a:solidFill>
                  <a:schemeClr val="bg1"/>
                </a:solidFill>
              </a:rPr>
              <a:t>BackEnd</a:t>
            </a:r>
            <a:endParaRPr lang="pt-PT" altLang="en-US">
              <a:solidFill>
                <a:schemeClr val="bg1"/>
              </a:solidFill>
            </a:endParaRPr>
          </a:p>
        </p:txBody>
      </p:sp>
      <p:sp>
        <p:nvSpPr>
          <p:cNvPr id="8" name="Rectangles 7"/>
          <p:cNvSpPr/>
          <p:nvPr/>
        </p:nvSpPr>
        <p:spPr>
          <a:xfrm>
            <a:off x="87179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809990" y="1285240"/>
            <a:ext cx="644525" cy="368300"/>
          </a:xfrm>
          <a:prstGeom prst="rect">
            <a:avLst/>
          </a:prstGeom>
          <a:noFill/>
        </p:spPr>
        <p:txBody>
          <a:bodyPr wrap="none" rtlCol="0">
            <a:spAutoFit/>
          </a:bodyPr>
          <a:p>
            <a:r>
              <a:rPr lang="pt-PT" altLang="en-US">
                <a:solidFill>
                  <a:schemeClr val="bg1"/>
                </a:solidFill>
              </a:rPr>
              <a:t>AWS</a:t>
            </a:r>
            <a:endParaRPr lang="pt-PT" altLang="en-US">
              <a:solidFill>
                <a:schemeClr val="bg1"/>
              </a:solidFill>
            </a:endParaRPr>
          </a:p>
        </p:txBody>
      </p:sp>
      <p:sp>
        <p:nvSpPr>
          <p:cNvPr id="10" name="Text Box 9"/>
          <p:cNvSpPr txBox="1"/>
          <p:nvPr/>
        </p:nvSpPr>
        <p:spPr>
          <a:xfrm>
            <a:off x="9940925" y="4375785"/>
            <a:ext cx="444500" cy="368300"/>
          </a:xfrm>
          <a:prstGeom prst="rect">
            <a:avLst/>
          </a:prstGeom>
          <a:noFill/>
        </p:spPr>
        <p:txBody>
          <a:bodyPr wrap="none" rtlCol="0">
            <a:spAutoFit/>
          </a:bodyPr>
          <a:p>
            <a:r>
              <a:rPr lang="pt-PT" altLang="en-US">
                <a:solidFill>
                  <a:schemeClr val="bg1"/>
                </a:solidFill>
              </a:rPr>
              <a:t>S3</a:t>
            </a:r>
            <a:endParaRPr lang="pt-PT" altLang="en-US">
              <a:solidFill>
                <a:schemeClr val="bg1"/>
              </a:solidFill>
            </a:endParaRPr>
          </a:p>
        </p:txBody>
      </p:sp>
      <p:cxnSp>
        <p:nvCxnSpPr>
          <p:cNvPr id="11" name="Straight Arrow Connector 10"/>
          <p:cNvCxnSpPr/>
          <p:nvPr/>
        </p:nvCxnSpPr>
        <p:spPr>
          <a:xfrm>
            <a:off x="3607435" y="2710815"/>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623175" y="2689860"/>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62317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53631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0" y="2689860"/>
            <a:ext cx="1555115" cy="1397000"/>
          </a:xfrm>
          <a:prstGeom prst="rect">
            <a:avLst/>
          </a:prstGeom>
        </p:spPr>
      </p:pic>
      <p:grpSp>
        <p:nvGrpSpPr>
          <p:cNvPr id="52" name="object 14"/>
          <p:cNvGrpSpPr/>
          <p:nvPr/>
        </p:nvGrpSpPr>
        <p:grpSpPr>
          <a:xfrm>
            <a:off x="5503545" y="2764790"/>
            <a:ext cx="1219835" cy="12198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p/>
          </p:txBody>
        </p:sp>
        <p:sp>
          <p:nvSpPr>
            <p:cNvPr id="54" name="object 16"/>
            <p:cNvSpPr/>
            <p:nvPr/>
          </p:nvSpPr>
          <p:spPr>
            <a:xfrm>
              <a:off x="12384024" y="5738291"/>
              <a:ext cx="401700" cy="577684"/>
            </a:xfrm>
            <a:prstGeom prst="rect">
              <a:avLst/>
            </a:prstGeom>
            <a:blipFill>
              <a:blip r:embed="rId4" cstate="print"/>
              <a:stretch>
                <a:fillRect/>
              </a:stretch>
            </a:blipFill>
          </p:spPr>
          <p:txBody>
            <a:bodyPr wrap="square" lIns="0" tIns="0" rIns="0" bIns="0" rtlCol="0"/>
            <a:p/>
          </p:txBody>
        </p:sp>
      </p:grpSp>
      <p:sp>
        <p:nvSpPr>
          <p:cNvPr id="18" name="Text Box 17"/>
          <p:cNvSpPr txBox="1"/>
          <p:nvPr/>
        </p:nvSpPr>
        <p:spPr>
          <a:xfrm>
            <a:off x="1552575" y="4279900"/>
            <a:ext cx="760730" cy="368300"/>
          </a:xfrm>
          <a:prstGeom prst="rect">
            <a:avLst/>
          </a:prstGeom>
          <a:noFill/>
        </p:spPr>
        <p:txBody>
          <a:bodyPr wrap="none" rtlCol="0">
            <a:spAutoFit/>
          </a:bodyPr>
          <a:p>
            <a:r>
              <a:rPr lang="pt-PT" altLang="en-US">
                <a:solidFill>
                  <a:schemeClr val="bg1"/>
                </a:solidFill>
              </a:rPr>
              <a:t>React</a:t>
            </a:r>
            <a:endParaRPr lang="pt-PT" altLang="en-US">
              <a:solidFill>
                <a:schemeClr val="bg1"/>
              </a:solidFill>
            </a:endParaRPr>
          </a:p>
        </p:txBody>
      </p:sp>
      <p:sp>
        <p:nvSpPr>
          <p:cNvPr id="19" name="Text Box 18"/>
          <p:cNvSpPr txBox="1"/>
          <p:nvPr/>
        </p:nvSpPr>
        <p:spPr>
          <a:xfrm>
            <a:off x="5673090" y="4375785"/>
            <a:ext cx="616585" cy="368300"/>
          </a:xfrm>
          <a:prstGeom prst="rect">
            <a:avLst/>
          </a:prstGeom>
          <a:noFill/>
        </p:spPr>
        <p:txBody>
          <a:bodyPr wrap="none" rtlCol="0">
            <a:spAutoFit/>
          </a:bodyPr>
          <a:p>
            <a:r>
              <a:rPr lang="pt-PT" altLang="en-US">
                <a:solidFill>
                  <a:schemeClr val="bg1"/>
                </a:solidFill>
              </a:rPr>
              <a:t>Java</a:t>
            </a:r>
            <a:endParaRPr lang="pt-PT" alt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Archicteture </a:t>
            </a:r>
            <a:endParaRPr lang="pt-PT" altLang="en-US" dirty="0">
              <a:solidFill>
                <a:schemeClr val="bg1"/>
              </a:solidFill>
            </a:endParaRPr>
          </a:p>
        </p:txBody>
      </p:sp>
      <p:pic>
        <p:nvPicPr>
          <p:cNvPr id="2" name="Picture 1"/>
          <p:cNvPicPr>
            <a:picLocks noChangeAspect="1"/>
          </p:cNvPicPr>
          <p:nvPr/>
        </p:nvPicPr>
        <p:blipFill>
          <a:blip r:embed="rId2"/>
          <a:stretch>
            <a:fillRect/>
          </a:stretch>
        </p:blipFill>
        <p:spPr>
          <a:xfrm>
            <a:off x="9616440" y="2992755"/>
            <a:ext cx="1094105" cy="1094105"/>
          </a:xfrm>
          <a:prstGeom prst="rect">
            <a:avLst/>
          </a:prstGeom>
        </p:spPr>
      </p:pic>
      <p:sp>
        <p:nvSpPr>
          <p:cNvPr id="3" name="Rectangles 2"/>
          <p:cNvSpPr/>
          <p:nvPr/>
        </p:nvSpPr>
        <p:spPr>
          <a:xfrm>
            <a:off x="6153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07390" y="1285240"/>
            <a:ext cx="1090930" cy="368300"/>
          </a:xfrm>
          <a:prstGeom prst="rect">
            <a:avLst/>
          </a:prstGeom>
          <a:noFill/>
        </p:spPr>
        <p:txBody>
          <a:bodyPr wrap="none" rtlCol="0">
            <a:spAutoFit/>
          </a:bodyPr>
          <a:p>
            <a:r>
              <a:rPr lang="pt-PT" altLang="en-US">
                <a:solidFill>
                  <a:schemeClr val="bg1"/>
                </a:solidFill>
              </a:rPr>
              <a:t>FrontEnd</a:t>
            </a:r>
            <a:endParaRPr lang="pt-PT" altLang="en-US">
              <a:solidFill>
                <a:schemeClr val="bg1"/>
              </a:solidFill>
            </a:endParaRPr>
          </a:p>
        </p:txBody>
      </p:sp>
      <p:sp>
        <p:nvSpPr>
          <p:cNvPr id="6" name="Rectangles 5"/>
          <p:cNvSpPr/>
          <p:nvPr/>
        </p:nvSpPr>
        <p:spPr>
          <a:xfrm>
            <a:off x="4650740"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742815" y="1285240"/>
            <a:ext cx="1073150" cy="368300"/>
          </a:xfrm>
          <a:prstGeom prst="rect">
            <a:avLst/>
          </a:prstGeom>
          <a:noFill/>
        </p:spPr>
        <p:txBody>
          <a:bodyPr wrap="none" rtlCol="0">
            <a:spAutoFit/>
          </a:bodyPr>
          <a:p>
            <a:r>
              <a:rPr lang="pt-PT" altLang="en-US">
                <a:solidFill>
                  <a:schemeClr val="bg1"/>
                </a:solidFill>
              </a:rPr>
              <a:t>BackEnd</a:t>
            </a:r>
            <a:endParaRPr lang="pt-PT" altLang="en-US">
              <a:solidFill>
                <a:schemeClr val="bg1"/>
              </a:solidFill>
            </a:endParaRPr>
          </a:p>
        </p:txBody>
      </p:sp>
      <p:sp>
        <p:nvSpPr>
          <p:cNvPr id="8" name="Rectangles 7"/>
          <p:cNvSpPr/>
          <p:nvPr/>
        </p:nvSpPr>
        <p:spPr>
          <a:xfrm>
            <a:off x="8717915" y="1285240"/>
            <a:ext cx="289052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809990" y="1285240"/>
            <a:ext cx="644525" cy="368300"/>
          </a:xfrm>
          <a:prstGeom prst="rect">
            <a:avLst/>
          </a:prstGeom>
          <a:noFill/>
        </p:spPr>
        <p:txBody>
          <a:bodyPr wrap="none" rtlCol="0">
            <a:spAutoFit/>
          </a:bodyPr>
          <a:p>
            <a:r>
              <a:rPr lang="pt-PT" altLang="en-US">
                <a:solidFill>
                  <a:schemeClr val="bg1"/>
                </a:solidFill>
              </a:rPr>
              <a:t>AWS</a:t>
            </a:r>
            <a:endParaRPr lang="pt-PT" altLang="en-US">
              <a:solidFill>
                <a:schemeClr val="bg1"/>
              </a:solidFill>
            </a:endParaRPr>
          </a:p>
        </p:txBody>
      </p:sp>
      <p:sp>
        <p:nvSpPr>
          <p:cNvPr id="10" name="Text Box 9"/>
          <p:cNvSpPr txBox="1"/>
          <p:nvPr/>
        </p:nvSpPr>
        <p:spPr>
          <a:xfrm>
            <a:off x="9940925" y="4375785"/>
            <a:ext cx="444500" cy="368300"/>
          </a:xfrm>
          <a:prstGeom prst="rect">
            <a:avLst/>
          </a:prstGeom>
          <a:noFill/>
        </p:spPr>
        <p:txBody>
          <a:bodyPr wrap="none" rtlCol="0">
            <a:spAutoFit/>
          </a:bodyPr>
          <a:p>
            <a:r>
              <a:rPr lang="pt-PT" altLang="en-US">
                <a:solidFill>
                  <a:schemeClr val="bg1"/>
                </a:solidFill>
              </a:rPr>
              <a:t>S3</a:t>
            </a:r>
            <a:endParaRPr lang="pt-PT" altLang="en-US">
              <a:solidFill>
                <a:schemeClr val="bg1"/>
              </a:solidFill>
            </a:endParaRPr>
          </a:p>
        </p:txBody>
      </p:sp>
      <p:cxnSp>
        <p:nvCxnSpPr>
          <p:cNvPr id="11" name="Straight Arrow Connector 10"/>
          <p:cNvCxnSpPr/>
          <p:nvPr/>
        </p:nvCxnSpPr>
        <p:spPr>
          <a:xfrm>
            <a:off x="3607435" y="2710815"/>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623175" y="2689860"/>
            <a:ext cx="10128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62317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536315" y="4279900"/>
            <a:ext cx="10642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0" y="2689860"/>
            <a:ext cx="1555115" cy="1397000"/>
          </a:xfrm>
          <a:prstGeom prst="rect">
            <a:avLst/>
          </a:prstGeom>
        </p:spPr>
      </p:pic>
      <p:grpSp>
        <p:nvGrpSpPr>
          <p:cNvPr id="52" name="object 14"/>
          <p:cNvGrpSpPr/>
          <p:nvPr/>
        </p:nvGrpSpPr>
        <p:grpSpPr>
          <a:xfrm>
            <a:off x="5503545" y="2764790"/>
            <a:ext cx="1219835" cy="12198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p/>
          </p:txBody>
        </p:sp>
        <p:sp>
          <p:nvSpPr>
            <p:cNvPr id="54" name="object 16"/>
            <p:cNvSpPr/>
            <p:nvPr/>
          </p:nvSpPr>
          <p:spPr>
            <a:xfrm>
              <a:off x="12384024" y="5738291"/>
              <a:ext cx="401700" cy="577684"/>
            </a:xfrm>
            <a:prstGeom prst="rect">
              <a:avLst/>
            </a:prstGeom>
            <a:blipFill>
              <a:blip r:embed="rId4" cstate="print"/>
              <a:stretch>
                <a:fillRect/>
              </a:stretch>
            </a:blipFill>
          </p:spPr>
          <p:txBody>
            <a:bodyPr wrap="square" lIns="0" tIns="0" rIns="0" bIns="0" rtlCol="0"/>
            <a:p/>
          </p:txBody>
        </p:sp>
      </p:grpSp>
      <p:sp>
        <p:nvSpPr>
          <p:cNvPr id="18" name="Text Box 17"/>
          <p:cNvSpPr txBox="1"/>
          <p:nvPr/>
        </p:nvSpPr>
        <p:spPr>
          <a:xfrm>
            <a:off x="1552575" y="4279900"/>
            <a:ext cx="760730" cy="368300"/>
          </a:xfrm>
          <a:prstGeom prst="rect">
            <a:avLst/>
          </a:prstGeom>
          <a:noFill/>
        </p:spPr>
        <p:txBody>
          <a:bodyPr wrap="none" rtlCol="0">
            <a:spAutoFit/>
          </a:bodyPr>
          <a:p>
            <a:r>
              <a:rPr lang="pt-PT" altLang="en-US">
                <a:solidFill>
                  <a:schemeClr val="bg1"/>
                </a:solidFill>
              </a:rPr>
              <a:t>React</a:t>
            </a:r>
            <a:endParaRPr lang="pt-PT" altLang="en-US">
              <a:solidFill>
                <a:schemeClr val="bg1"/>
              </a:solidFill>
            </a:endParaRPr>
          </a:p>
        </p:txBody>
      </p:sp>
      <p:sp>
        <p:nvSpPr>
          <p:cNvPr id="19" name="Text Box 18"/>
          <p:cNvSpPr txBox="1"/>
          <p:nvPr/>
        </p:nvSpPr>
        <p:spPr>
          <a:xfrm>
            <a:off x="5673090" y="4375785"/>
            <a:ext cx="616585" cy="368300"/>
          </a:xfrm>
          <a:prstGeom prst="rect">
            <a:avLst/>
          </a:prstGeom>
          <a:noFill/>
        </p:spPr>
        <p:txBody>
          <a:bodyPr wrap="none" rtlCol="0">
            <a:spAutoFit/>
          </a:bodyPr>
          <a:p>
            <a:r>
              <a:rPr lang="pt-PT" altLang="en-US">
                <a:solidFill>
                  <a:schemeClr val="bg1"/>
                </a:solidFill>
              </a:rPr>
              <a:t>Java</a:t>
            </a:r>
            <a:endParaRPr lang="pt-PT" altLang="en-US">
              <a:solidFill>
                <a:schemeClr val="bg1"/>
              </a:solidFill>
            </a:endParaRPr>
          </a:p>
        </p:txBody>
      </p:sp>
      <p:sp>
        <p:nvSpPr>
          <p:cNvPr id="4" name="Text Box 3"/>
          <p:cNvSpPr txBox="1"/>
          <p:nvPr/>
        </p:nvSpPr>
        <p:spPr>
          <a:xfrm>
            <a:off x="3765550" y="3810000"/>
            <a:ext cx="605155" cy="368300"/>
          </a:xfrm>
          <a:prstGeom prst="rect">
            <a:avLst/>
          </a:prstGeom>
          <a:noFill/>
        </p:spPr>
        <p:txBody>
          <a:bodyPr wrap="none" rtlCol="0">
            <a:spAutoFit/>
          </a:bodyPr>
          <a:p>
            <a:r>
              <a:rPr lang="pt-PT" altLang="en-US">
                <a:solidFill>
                  <a:schemeClr val="bg1"/>
                </a:solidFill>
              </a:rPr>
              <a:t>http</a:t>
            </a:r>
            <a:endParaRPr lang="pt-PT" altLang="en-US">
              <a:solidFill>
                <a:schemeClr val="bg1"/>
              </a:solidFill>
            </a:endParaRPr>
          </a:p>
        </p:txBody>
      </p:sp>
      <p:sp>
        <p:nvSpPr>
          <p:cNvPr id="14" name="Text Box 13"/>
          <p:cNvSpPr txBox="1"/>
          <p:nvPr/>
        </p:nvSpPr>
        <p:spPr>
          <a:xfrm>
            <a:off x="3811270" y="2207260"/>
            <a:ext cx="605155" cy="368300"/>
          </a:xfrm>
          <a:prstGeom prst="rect">
            <a:avLst/>
          </a:prstGeom>
          <a:noFill/>
        </p:spPr>
        <p:txBody>
          <a:bodyPr wrap="none" rtlCol="0">
            <a:spAutoFit/>
          </a:bodyPr>
          <a:p>
            <a:r>
              <a:rPr lang="pt-PT" altLang="en-US">
                <a:solidFill>
                  <a:schemeClr val="bg1"/>
                </a:solidFill>
              </a:rPr>
              <a:t>http</a:t>
            </a:r>
            <a:endParaRPr lang="pt-PT" altLang="en-US">
              <a:solidFill>
                <a:schemeClr val="bg1"/>
              </a:solidFill>
            </a:endParaRPr>
          </a:p>
        </p:txBody>
      </p:sp>
      <p:sp>
        <p:nvSpPr>
          <p:cNvPr id="20" name="Text Box 19"/>
          <p:cNvSpPr txBox="1"/>
          <p:nvPr/>
        </p:nvSpPr>
        <p:spPr>
          <a:xfrm>
            <a:off x="7827010" y="2113280"/>
            <a:ext cx="619125" cy="368300"/>
          </a:xfrm>
          <a:prstGeom prst="rect">
            <a:avLst/>
          </a:prstGeom>
          <a:noFill/>
        </p:spPr>
        <p:txBody>
          <a:bodyPr wrap="none" rtlCol="0">
            <a:spAutoFit/>
          </a:bodyPr>
          <a:p>
            <a:r>
              <a:rPr lang="pt-PT" altLang="en-US">
                <a:solidFill>
                  <a:schemeClr val="bg1"/>
                </a:solidFill>
              </a:rPr>
              <a:t>CDK</a:t>
            </a:r>
            <a:endParaRPr lang="pt-PT" altLang="en-US">
              <a:solidFill>
                <a:schemeClr val="bg1"/>
              </a:solidFill>
            </a:endParaRPr>
          </a:p>
        </p:txBody>
      </p:sp>
      <p:sp>
        <p:nvSpPr>
          <p:cNvPr id="21" name="Text Box 20"/>
          <p:cNvSpPr txBox="1"/>
          <p:nvPr/>
        </p:nvSpPr>
        <p:spPr>
          <a:xfrm>
            <a:off x="7820025" y="3718560"/>
            <a:ext cx="619125" cy="368300"/>
          </a:xfrm>
          <a:prstGeom prst="rect">
            <a:avLst/>
          </a:prstGeom>
          <a:noFill/>
        </p:spPr>
        <p:txBody>
          <a:bodyPr wrap="none" rtlCol="0">
            <a:spAutoFit/>
          </a:bodyPr>
          <a:p>
            <a:r>
              <a:rPr lang="pt-PT" altLang="en-US">
                <a:solidFill>
                  <a:schemeClr val="bg1"/>
                </a:solidFill>
              </a:rPr>
              <a:t>CDK</a:t>
            </a:r>
            <a:endParaRPr lang="pt-PT" altLang="en-US">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a:blip r:embed="rId2"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3272155" y="2078355"/>
            <a:ext cx="5728335" cy="2473960"/>
          </a:xfrm>
          <a:prstGeom prst="rect">
            <a:avLst/>
          </a:prstGeom>
        </p:spPr>
        <p:txBody>
          <a:bodyPr vert="horz" wrap="square" lIns="0" tIns="10583" rIns="0" bIns="0" rtlCol="0">
            <a:spAutoFit/>
          </a:bodyPr>
          <a:lstStyle/>
          <a:p>
            <a:pPr marL="12700">
              <a:lnSpc>
                <a:spcPct val="100000"/>
              </a:lnSpc>
              <a:spcBef>
                <a:spcPts val="100"/>
              </a:spcBef>
            </a:pPr>
            <a:r>
              <a:rPr lang="en-US" sz="5335">
                <a:solidFill>
                  <a:schemeClr val="bg1"/>
                </a:solidFill>
                <a:sym typeface="+mn-ea"/>
              </a:rPr>
              <a:t>AWS Cloud Development Kit (AWS CDK)</a:t>
            </a:r>
            <a:endParaRPr lang="pt-PT" sz="5335" spc="170" dirty="0">
              <a:solidFill>
                <a:schemeClr val="bg1"/>
              </a:solidFill>
            </a:endParaRPr>
          </a:p>
        </p:txBody>
      </p:sp>
      <p:pic>
        <p:nvPicPr>
          <p:cNvPr id="4" name="Picture 3"/>
          <p:cNvPicPr>
            <a:picLocks noChangeAspect="1"/>
          </p:cNvPicPr>
          <p:nvPr/>
        </p:nvPicPr>
        <p:blipFill>
          <a:blip r:embed="rId3"/>
          <a:stretch>
            <a:fillRect/>
          </a:stretch>
        </p:blipFill>
        <p:spPr>
          <a:xfrm>
            <a:off x="469265" y="2078355"/>
            <a:ext cx="2282190" cy="22821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266700" y="11372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dirty="0">
                <a:solidFill>
                  <a:schemeClr val="bg1"/>
                </a:solidFill>
              </a:rPr>
              <a:t>What is AWS CDK?</a:t>
            </a:r>
            <a:endParaRPr lang="pt-PT" altLang="en-US" dirty="0">
              <a:solidFill>
                <a:schemeClr val="bg1"/>
              </a:solidFill>
            </a:endParaRPr>
          </a:p>
        </p:txBody>
      </p:sp>
      <p:sp>
        <p:nvSpPr>
          <p:cNvPr id="2" name="Text Box 1"/>
          <p:cNvSpPr txBox="1"/>
          <p:nvPr/>
        </p:nvSpPr>
        <p:spPr>
          <a:xfrm>
            <a:off x="395605" y="901700"/>
            <a:ext cx="10780395" cy="1568450"/>
          </a:xfrm>
          <a:prstGeom prst="rect">
            <a:avLst/>
          </a:prstGeom>
          <a:noFill/>
        </p:spPr>
        <p:txBody>
          <a:bodyPr wrap="square" rtlCol="0" anchor="t">
            <a:spAutoFit/>
          </a:bodyPr>
          <a:p>
            <a:pPr algn="just"/>
            <a:r>
              <a:rPr lang="en-US" sz="2400">
                <a:solidFill>
                  <a:schemeClr val="bg1"/>
                </a:solidFill>
              </a:rPr>
              <a:t>The AWS Cloud Development Kit (AWS CDK) is an open-source software development framework for defining cloud infrastructure as code with modern programming languages and deploying it through AWS CloudFormation.</a:t>
            </a:r>
            <a:endParaRPr lang="en-US" sz="2400">
              <a:solidFill>
                <a:schemeClr val="bg1"/>
              </a:solidFill>
            </a:endParaRPr>
          </a:p>
        </p:txBody>
      </p:sp>
      <p:pic>
        <p:nvPicPr>
          <p:cNvPr id="4" name="Picture 3"/>
          <p:cNvPicPr>
            <a:picLocks noChangeAspect="1"/>
          </p:cNvPicPr>
          <p:nvPr/>
        </p:nvPicPr>
        <p:blipFill>
          <a:blip r:embed="rId2"/>
          <a:stretch>
            <a:fillRect/>
          </a:stretch>
        </p:blipFill>
        <p:spPr>
          <a:xfrm>
            <a:off x="756285" y="3082290"/>
            <a:ext cx="2959100" cy="2959100"/>
          </a:xfrm>
          <a:prstGeom prst="rect">
            <a:avLst/>
          </a:prstGeom>
        </p:spPr>
      </p:pic>
      <p:sp>
        <p:nvSpPr>
          <p:cNvPr id="5" name="Text Box 4"/>
          <p:cNvSpPr txBox="1"/>
          <p:nvPr/>
        </p:nvSpPr>
        <p:spPr>
          <a:xfrm>
            <a:off x="7835900" y="2357755"/>
            <a:ext cx="3714750" cy="368300"/>
          </a:xfrm>
          <a:prstGeom prst="rect">
            <a:avLst/>
          </a:prstGeom>
          <a:noFill/>
        </p:spPr>
        <p:txBody>
          <a:bodyPr wrap="none" rtlCol="0">
            <a:spAutoFit/>
          </a:bodyPr>
          <a:p>
            <a:pPr algn="l"/>
            <a:r>
              <a:rPr lang="en-US">
                <a:solidFill>
                  <a:schemeClr val="bg1"/>
                </a:solidFill>
              </a:rPr>
              <a:t>https://aws.amazon.com/cdk/faqs/</a:t>
            </a:r>
            <a:endParaRPr lang="en-US">
              <a:solidFill>
                <a:schemeClr val="bg1"/>
              </a:solidFill>
            </a:endParaRPr>
          </a:p>
        </p:txBody>
      </p:sp>
      <p:sp>
        <p:nvSpPr>
          <p:cNvPr id="6" name="Text Box 5"/>
          <p:cNvSpPr txBox="1"/>
          <p:nvPr/>
        </p:nvSpPr>
        <p:spPr>
          <a:xfrm>
            <a:off x="7844790" y="6229350"/>
            <a:ext cx="4262120" cy="645160"/>
          </a:xfrm>
          <a:prstGeom prst="rect">
            <a:avLst/>
          </a:prstGeom>
          <a:noFill/>
        </p:spPr>
        <p:txBody>
          <a:bodyPr wrap="square" rtlCol="0">
            <a:spAutoFit/>
          </a:bodyPr>
          <a:p>
            <a:pPr algn="l"/>
            <a:r>
              <a:rPr lang="en-US">
                <a:solidFill>
                  <a:schemeClr val="bg1"/>
                </a:solidFill>
              </a:rPr>
              <a:t>https://aws.amazon.com/cdk/?nc1=h_ls</a:t>
            </a:r>
            <a:endParaRPr lang="en-US">
              <a:solidFill>
                <a:schemeClr val="bg1"/>
              </a:solidFill>
            </a:endParaRPr>
          </a:p>
          <a:p>
            <a:endParaRPr lang="en-US">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2" name="object 4"/>
          <p:cNvSpPr/>
          <p:nvPr/>
        </p:nvSpPr>
        <p:spPr>
          <a:xfrm>
            <a:off x="9691953" y="2215413"/>
            <a:ext cx="1080706" cy="229514"/>
          </a:xfrm>
          <a:prstGeom prst="rect">
            <a:avLst/>
          </a:prstGeom>
          <a:blipFill>
            <a:blip r:embed="rId2" cstate="print"/>
            <a:stretch>
              <a:fillRect/>
            </a:stretch>
          </a:blipFill>
        </p:spPr>
        <p:txBody>
          <a:bodyPr wrap="square" lIns="0" tIns="0" rIns="0" bIns="0" rtlCol="0"/>
          <a:lstStyle/>
          <a:p/>
        </p:txBody>
      </p:sp>
      <p:grpSp>
        <p:nvGrpSpPr>
          <p:cNvPr id="43" name="object 5"/>
          <p:cNvGrpSpPr/>
          <p:nvPr/>
        </p:nvGrpSpPr>
        <p:grpSpPr>
          <a:xfrm>
            <a:off x="7904226" y="1645920"/>
            <a:ext cx="3298697" cy="3877056"/>
            <a:chOff x="9744456" y="1645920"/>
            <a:chExt cx="3298697" cy="3877056"/>
          </a:xfrm>
        </p:grpSpPr>
        <p:sp>
          <p:nvSpPr>
            <p:cNvPr id="44" name="object 6"/>
            <p:cNvSpPr/>
            <p:nvPr/>
          </p:nvSpPr>
          <p:spPr>
            <a:xfrm>
              <a:off x="9744456" y="1645920"/>
              <a:ext cx="1456944" cy="1459991"/>
            </a:xfrm>
            <a:prstGeom prst="rect">
              <a:avLst/>
            </a:prstGeom>
            <a:blipFill>
              <a:blip r:embed="rId3" cstate="print"/>
              <a:stretch>
                <a:fillRect/>
              </a:stretch>
            </a:blipFill>
          </p:spPr>
          <p:txBody>
            <a:bodyPr wrap="square" lIns="0" tIns="0" rIns="0" bIns="0" rtlCol="0"/>
            <a:lstStyle/>
            <a:p/>
          </p:txBody>
        </p:sp>
        <p:sp>
          <p:nvSpPr>
            <p:cNvPr id="45" name="object 7"/>
            <p:cNvSpPr/>
            <p:nvPr/>
          </p:nvSpPr>
          <p:spPr>
            <a:xfrm>
              <a:off x="9744456" y="2855976"/>
              <a:ext cx="1456944" cy="1456944"/>
            </a:xfrm>
            <a:prstGeom prst="rect">
              <a:avLst/>
            </a:prstGeom>
            <a:blipFill>
              <a:blip r:embed="rId4" cstate="print"/>
              <a:stretch>
                <a:fillRect/>
              </a:stretch>
            </a:blipFill>
          </p:spPr>
          <p:txBody>
            <a:bodyPr wrap="square" lIns="0" tIns="0" rIns="0" bIns="0" rtlCol="0"/>
            <a:lstStyle/>
            <a:p/>
          </p:txBody>
        </p:sp>
        <p:sp>
          <p:nvSpPr>
            <p:cNvPr id="46" name="object 8"/>
            <p:cNvSpPr/>
            <p:nvPr/>
          </p:nvSpPr>
          <p:spPr>
            <a:xfrm>
              <a:off x="11244453" y="3469004"/>
              <a:ext cx="1798700" cy="288340"/>
            </a:xfrm>
            <a:prstGeom prst="rect">
              <a:avLst/>
            </a:prstGeom>
            <a:blipFill>
              <a:blip r:embed="rId5" cstate="print"/>
              <a:stretch>
                <a:fillRect/>
              </a:stretch>
            </a:blipFill>
          </p:spPr>
          <p:txBody>
            <a:bodyPr wrap="square" lIns="0" tIns="0" rIns="0" bIns="0" rtlCol="0"/>
            <a:lstStyle/>
            <a:p/>
          </p:txBody>
        </p:sp>
        <p:sp>
          <p:nvSpPr>
            <p:cNvPr id="47" name="object 9"/>
            <p:cNvSpPr/>
            <p:nvPr/>
          </p:nvSpPr>
          <p:spPr>
            <a:xfrm>
              <a:off x="9744456" y="4066032"/>
              <a:ext cx="1456944" cy="1456944"/>
            </a:xfrm>
            <a:prstGeom prst="rect">
              <a:avLst/>
            </a:prstGeom>
            <a:blipFill>
              <a:blip r:embed="rId6" cstate="print"/>
              <a:stretch>
                <a:fillRect/>
              </a:stretch>
            </a:blipFill>
          </p:spPr>
          <p:txBody>
            <a:bodyPr wrap="square" lIns="0" tIns="0" rIns="0" bIns="0" rtlCol="0"/>
            <a:lstStyle/>
            <a:p/>
          </p:txBody>
        </p:sp>
        <p:sp>
          <p:nvSpPr>
            <p:cNvPr id="48" name="object 10"/>
            <p:cNvSpPr/>
            <p:nvPr/>
          </p:nvSpPr>
          <p:spPr>
            <a:xfrm>
              <a:off x="11242929" y="4784813"/>
              <a:ext cx="1567052" cy="230123"/>
            </a:xfrm>
            <a:prstGeom prst="rect">
              <a:avLst/>
            </a:prstGeom>
            <a:blipFill>
              <a:blip r:embed="rId7" cstate="print"/>
              <a:stretch>
                <a:fillRect/>
              </a:stretch>
            </a:blipFill>
          </p:spPr>
          <p:txBody>
            <a:bodyPr wrap="square" lIns="0" tIns="0" rIns="0" bIns="0" rtlCol="0"/>
            <a:lstStyle/>
            <a:p/>
          </p:txBody>
        </p:sp>
      </p:grpSp>
      <p:sp>
        <p:nvSpPr>
          <p:cNvPr id="50" name="object 12"/>
          <p:cNvSpPr/>
          <p:nvPr/>
        </p:nvSpPr>
        <p:spPr>
          <a:xfrm>
            <a:off x="8146084" y="5834684"/>
            <a:ext cx="620153" cy="620153"/>
          </a:xfrm>
          <a:prstGeom prst="rect">
            <a:avLst/>
          </a:prstGeom>
          <a:blipFill>
            <a:blip r:embed="rId8" cstate="print"/>
            <a:stretch>
              <a:fillRect/>
            </a:stretch>
          </a:blipFill>
        </p:spPr>
        <p:txBody>
          <a:bodyPr wrap="square" lIns="0" tIns="0" rIns="0" bIns="0" rtlCol="0"/>
          <a:lstStyle/>
          <a:p/>
        </p:txBody>
      </p:sp>
      <p:sp>
        <p:nvSpPr>
          <p:cNvPr id="51" name="object 13"/>
          <p:cNvSpPr/>
          <p:nvPr/>
        </p:nvSpPr>
        <p:spPr>
          <a:xfrm>
            <a:off x="9813289" y="5740368"/>
            <a:ext cx="824072" cy="824071"/>
          </a:xfrm>
          <a:prstGeom prst="rect">
            <a:avLst/>
          </a:prstGeom>
          <a:blipFill>
            <a:blip r:embed="rId9" cstate="print"/>
            <a:stretch>
              <a:fillRect/>
            </a:stretch>
          </a:blipFill>
        </p:spPr>
        <p:txBody>
          <a:bodyPr wrap="square" lIns="0" tIns="0" rIns="0" bIns="0" rtlCol="0"/>
          <a:lstStyle/>
          <a:p/>
        </p:txBody>
      </p:sp>
      <p:grpSp>
        <p:nvGrpSpPr>
          <p:cNvPr id="52" name="object 14"/>
          <p:cNvGrpSpPr/>
          <p:nvPr/>
        </p:nvGrpSpPr>
        <p:grpSpPr>
          <a:xfrm>
            <a:off x="8950083" y="5798667"/>
            <a:ext cx="724535" cy="7245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lstStyle/>
            <a:p/>
          </p:txBody>
        </p:sp>
        <p:sp>
          <p:nvSpPr>
            <p:cNvPr id="54" name="object 16"/>
            <p:cNvSpPr/>
            <p:nvPr/>
          </p:nvSpPr>
          <p:spPr>
            <a:xfrm>
              <a:off x="12384024" y="5738291"/>
              <a:ext cx="401700" cy="577684"/>
            </a:xfrm>
            <a:prstGeom prst="rect">
              <a:avLst/>
            </a:prstGeom>
            <a:blipFill>
              <a:blip r:embed="rId10" cstate="print"/>
              <a:stretch>
                <a:fillRect/>
              </a:stretch>
            </a:blipFill>
          </p:spPr>
          <p:txBody>
            <a:bodyPr wrap="square" lIns="0" tIns="0" rIns="0" bIns="0" rtlCol="0"/>
            <a:lstStyle/>
            <a:p/>
          </p:txBody>
        </p:sp>
      </p:grpSp>
      <p:sp>
        <p:nvSpPr>
          <p:cNvPr id="55" name="object 17"/>
          <p:cNvSpPr/>
          <p:nvPr/>
        </p:nvSpPr>
        <p:spPr>
          <a:xfrm>
            <a:off x="7269784" y="5782284"/>
            <a:ext cx="733145" cy="723988"/>
          </a:xfrm>
          <a:prstGeom prst="rect">
            <a:avLst/>
          </a:prstGeom>
          <a:blipFill>
            <a:blip r:embed="rId11" cstate="print"/>
            <a:stretch>
              <a:fillRect/>
            </a:stretch>
          </a:blipFill>
        </p:spPr>
        <p:txBody>
          <a:bodyPr wrap="square" lIns="0" tIns="0" rIns="0" bIns="0" rtlCol="0"/>
          <a:lstStyle/>
          <a:p/>
        </p:txBody>
      </p:sp>
      <p:sp>
        <p:nvSpPr>
          <p:cNvPr id="56" name="object 18"/>
          <p:cNvSpPr/>
          <p:nvPr/>
        </p:nvSpPr>
        <p:spPr>
          <a:xfrm>
            <a:off x="6565595" y="5801614"/>
            <a:ext cx="634301" cy="634301"/>
          </a:xfrm>
          <a:prstGeom prst="rect">
            <a:avLst/>
          </a:prstGeom>
          <a:blipFill>
            <a:blip r:embed="rId12" cstate="print"/>
            <a:stretch>
              <a:fillRect/>
            </a:stretch>
          </a:blipFill>
        </p:spPr>
        <p:txBody>
          <a:bodyPr wrap="square" lIns="0" tIns="0" rIns="0" bIns="0" rtlCol="0"/>
          <a:lstStyle/>
          <a:p/>
        </p:txBody>
      </p:sp>
      <p:grpSp>
        <p:nvGrpSpPr>
          <p:cNvPr id="57" name="object 19"/>
          <p:cNvGrpSpPr/>
          <p:nvPr/>
        </p:nvGrpSpPr>
        <p:grpSpPr>
          <a:xfrm>
            <a:off x="10366819" y="5847753"/>
            <a:ext cx="1321435" cy="852805"/>
            <a:chOff x="11072304" y="6581178"/>
            <a:chExt cx="1321435" cy="852805"/>
          </a:xfrm>
        </p:grpSpPr>
        <p:sp>
          <p:nvSpPr>
            <p:cNvPr id="58" name="object 20"/>
            <p:cNvSpPr/>
            <p:nvPr/>
          </p:nvSpPr>
          <p:spPr>
            <a:xfrm>
              <a:off x="11072304" y="6581178"/>
              <a:ext cx="881395" cy="780760"/>
            </a:xfrm>
            <a:prstGeom prst="rect">
              <a:avLst/>
            </a:prstGeom>
            <a:blipFill>
              <a:blip r:embed="rId13" cstate="print"/>
              <a:stretch>
                <a:fillRect/>
              </a:stretch>
            </a:blipFill>
          </p:spPr>
          <p:txBody>
            <a:bodyPr wrap="square" lIns="0" tIns="0" rIns="0" bIns="0" rtlCol="0"/>
            <a:lstStyle/>
            <a:p/>
          </p:txBody>
        </p:sp>
        <p:sp>
          <p:nvSpPr>
            <p:cNvPr id="59" name="object 21"/>
            <p:cNvSpPr/>
            <p:nvPr/>
          </p:nvSpPr>
          <p:spPr>
            <a:xfrm>
              <a:off x="11472233" y="6787381"/>
              <a:ext cx="921167" cy="646429"/>
            </a:xfrm>
            <a:prstGeom prst="rect">
              <a:avLst/>
            </a:prstGeom>
            <a:blipFill>
              <a:blip r:embed="rId14" cstate="print"/>
              <a:stretch>
                <a:fillRect/>
              </a:stretch>
            </a:blipFill>
          </p:spPr>
          <p:txBody>
            <a:bodyPr wrap="square" lIns="0" tIns="0" rIns="0" bIns="0" rtlCol="0"/>
            <a:lstStyle/>
            <a:p/>
          </p:txBody>
        </p:sp>
      </p:grpSp>
      <p:sp>
        <p:nvSpPr>
          <p:cNvPr id="60" name="object 22"/>
          <p:cNvSpPr txBox="1"/>
          <p:nvPr/>
        </p:nvSpPr>
        <p:spPr>
          <a:xfrm rot="19800000">
            <a:off x="11701462" y="7003011"/>
            <a:ext cx="402910" cy="101600"/>
          </a:xfrm>
          <a:prstGeom prst="rect">
            <a:avLst/>
          </a:prstGeom>
        </p:spPr>
        <p:txBody>
          <a:bodyPr vert="horz" wrap="square" lIns="0" tIns="0" rIns="0" bIns="0" rtlCol="0">
            <a:spAutoFit/>
          </a:bodyPr>
          <a:lstStyle/>
          <a:p>
            <a:pPr>
              <a:lnSpc>
                <a:spcPts val="800"/>
              </a:lnSpc>
            </a:pPr>
            <a:r>
              <a:rPr sz="800" b="1" spc="5" dirty="0">
                <a:solidFill>
                  <a:srgbClr val="FFFFFF"/>
                </a:solidFill>
                <a:latin typeface="Trebuchet MS"/>
                <a:cs typeface="Trebuchet MS"/>
              </a:rPr>
              <a:t>C</a:t>
            </a:r>
            <a:r>
              <a:rPr sz="800" b="1" dirty="0">
                <a:solidFill>
                  <a:srgbClr val="FFFFFF"/>
                </a:solidFill>
                <a:latin typeface="Trebuchet MS"/>
                <a:cs typeface="Trebuchet MS"/>
              </a:rPr>
              <a:t>O</a:t>
            </a:r>
            <a:r>
              <a:rPr sz="800" b="1" spc="50" dirty="0">
                <a:solidFill>
                  <a:srgbClr val="FFFFFF"/>
                </a:solidFill>
                <a:latin typeface="Trebuchet MS"/>
                <a:cs typeface="Trebuchet MS"/>
              </a:rPr>
              <a:t>M</a:t>
            </a:r>
            <a:r>
              <a:rPr sz="800" b="1" spc="10" dirty="0">
                <a:solidFill>
                  <a:srgbClr val="FFFFFF"/>
                </a:solidFill>
                <a:latin typeface="Trebuchet MS"/>
                <a:cs typeface="Trebuchet MS"/>
              </a:rPr>
              <a:t>I</a:t>
            </a:r>
            <a:r>
              <a:rPr sz="800" b="1" spc="10" dirty="0">
                <a:solidFill>
                  <a:srgbClr val="FFFFFF"/>
                </a:solidFill>
                <a:latin typeface="Trebuchet MS"/>
                <a:cs typeface="Trebuchet MS"/>
              </a:rPr>
              <a:t>N</a:t>
            </a:r>
            <a:r>
              <a:rPr sz="800" b="1" spc="30" dirty="0">
                <a:solidFill>
                  <a:srgbClr val="FFFFFF"/>
                </a:solidFill>
                <a:latin typeface="Trebuchet MS"/>
                <a:cs typeface="Trebuchet MS"/>
              </a:rPr>
              <a:t>G</a:t>
            </a:r>
            <a:endParaRPr sz="800">
              <a:latin typeface="Trebuchet MS"/>
              <a:cs typeface="Trebuchet MS"/>
            </a:endParaRPr>
          </a:p>
        </p:txBody>
      </p:sp>
      <p:sp>
        <p:nvSpPr>
          <p:cNvPr id="62" name="object 23"/>
          <p:cNvSpPr txBox="1"/>
          <p:nvPr/>
        </p:nvSpPr>
        <p:spPr>
          <a:xfrm rot="19800000">
            <a:off x="11796841" y="7102652"/>
            <a:ext cx="324301" cy="101600"/>
          </a:xfrm>
          <a:prstGeom prst="rect">
            <a:avLst/>
          </a:prstGeom>
        </p:spPr>
        <p:txBody>
          <a:bodyPr vert="horz" wrap="square" lIns="0" tIns="0" rIns="0" bIns="0" rtlCol="0">
            <a:spAutoFit/>
          </a:bodyPr>
          <a:lstStyle/>
          <a:p>
            <a:pPr>
              <a:lnSpc>
                <a:spcPts val="800"/>
              </a:lnSpc>
            </a:pPr>
            <a:r>
              <a:rPr sz="800" b="1" spc="20" dirty="0">
                <a:solidFill>
                  <a:srgbClr val="FFFFFF"/>
                </a:solidFill>
                <a:latin typeface="Trebuchet MS"/>
                <a:cs typeface="Trebuchet MS"/>
              </a:rPr>
              <a:t>S</a:t>
            </a:r>
            <a:r>
              <a:rPr sz="800" b="1" spc="35" dirty="0">
                <a:solidFill>
                  <a:srgbClr val="FFFFFF"/>
                </a:solidFill>
                <a:latin typeface="Trebuchet MS"/>
                <a:cs typeface="Trebuchet MS"/>
              </a:rPr>
              <a:t>O</a:t>
            </a:r>
            <a:r>
              <a:rPr sz="800" b="1" spc="30" dirty="0">
                <a:solidFill>
                  <a:srgbClr val="FFFFFF"/>
                </a:solidFill>
                <a:latin typeface="Trebuchet MS"/>
                <a:cs typeface="Trebuchet MS"/>
              </a:rPr>
              <a:t>O</a:t>
            </a:r>
            <a:r>
              <a:rPr sz="800" b="1" spc="10" dirty="0">
                <a:solidFill>
                  <a:srgbClr val="FFFFFF"/>
                </a:solidFill>
                <a:latin typeface="Trebuchet MS"/>
                <a:cs typeface="Trebuchet MS"/>
              </a:rPr>
              <a:t>N</a:t>
            </a:r>
            <a:r>
              <a:rPr sz="800" b="1" spc="-60" dirty="0">
                <a:solidFill>
                  <a:srgbClr val="FFFFFF"/>
                </a:solidFill>
                <a:latin typeface="Trebuchet MS"/>
                <a:cs typeface="Trebuchet MS"/>
              </a:rPr>
              <a:t>!</a:t>
            </a:r>
            <a:endParaRPr sz="800">
              <a:latin typeface="Trebuchet MS"/>
              <a:cs typeface="Trebuchet MS"/>
            </a:endParaRPr>
          </a:p>
        </p:txBody>
      </p:sp>
      <p:pic>
        <p:nvPicPr>
          <p:cNvPr id="63" name="Picture 62"/>
          <p:cNvPicPr>
            <a:picLocks noChangeAspect="1"/>
          </p:cNvPicPr>
          <p:nvPr/>
        </p:nvPicPr>
        <p:blipFill>
          <a:blip r:embed="rId15"/>
          <a:stretch>
            <a:fillRect/>
          </a:stretch>
        </p:blipFill>
        <p:spPr>
          <a:xfrm>
            <a:off x="560705" y="1461135"/>
            <a:ext cx="5200015" cy="4754880"/>
          </a:xfrm>
          <a:prstGeom prst="rect">
            <a:avLst/>
          </a:prstGeom>
        </p:spPr>
      </p:pic>
      <p:sp>
        <p:nvSpPr>
          <p:cNvPr id="2" name="Text Box 1"/>
          <p:cNvSpPr txBox="1"/>
          <p:nvPr/>
        </p:nvSpPr>
        <p:spPr>
          <a:xfrm>
            <a:off x="515620" y="401955"/>
            <a:ext cx="5728335" cy="521970"/>
          </a:xfrm>
          <a:prstGeom prst="rect">
            <a:avLst/>
          </a:prstGeom>
          <a:noFill/>
        </p:spPr>
        <p:txBody>
          <a:bodyPr wrap="none" rtlCol="0">
            <a:spAutoFit/>
          </a:bodyPr>
          <a:p>
            <a:pPr algn="l"/>
            <a:r>
              <a:rPr lang="en-US" sz="2800">
                <a:solidFill>
                  <a:schemeClr val="bg1"/>
                </a:solidFill>
              </a:rPr>
              <a:t>AWS Cloud Development Kit (CDK)</a:t>
            </a:r>
            <a:endParaRPr lang="en-US" sz="2800">
              <a:solidFill>
                <a:schemeClr val="bg1"/>
              </a:solidFill>
            </a:endParaRPr>
          </a:p>
        </p:txBody>
      </p:sp>
      <p:sp>
        <p:nvSpPr>
          <p:cNvPr id="3" name="Text Box 2"/>
          <p:cNvSpPr txBox="1"/>
          <p:nvPr/>
        </p:nvSpPr>
        <p:spPr>
          <a:xfrm>
            <a:off x="473710" y="923925"/>
            <a:ext cx="10323830" cy="337185"/>
          </a:xfrm>
          <a:prstGeom prst="rect">
            <a:avLst/>
          </a:prstGeom>
          <a:noFill/>
        </p:spPr>
        <p:txBody>
          <a:bodyPr wrap="none" rtlCol="0">
            <a:spAutoFit/>
          </a:bodyPr>
          <a:p>
            <a:pPr algn="l"/>
            <a:r>
              <a:rPr lang="en-US" sz="1600">
                <a:solidFill>
                  <a:schemeClr val="bg1"/>
                </a:solidFill>
              </a:rPr>
              <a:t>A multi-language software development framework for modeling  cloud infrastructure as reusable components</a:t>
            </a:r>
            <a:endParaRPr lang="en-US" sz="16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81" name="Group 80"/>
          <p:cNvGrpSpPr/>
          <p:nvPr/>
        </p:nvGrpSpPr>
        <p:grpSpPr>
          <a:xfrm>
            <a:off x="7960995" y="2602230"/>
            <a:ext cx="3956685" cy="2881468"/>
            <a:chOff x="15509" y="4067"/>
            <a:chExt cx="7256" cy="5297"/>
          </a:xfrm>
        </p:grpSpPr>
        <p:grpSp>
          <p:nvGrpSpPr>
            <p:cNvPr id="44" name="object 42"/>
            <p:cNvGrpSpPr/>
            <p:nvPr/>
          </p:nvGrpSpPr>
          <p:grpSpPr>
            <a:xfrm>
              <a:off x="15509" y="4067"/>
              <a:ext cx="7256" cy="4513"/>
              <a:chOff x="9847935" y="2582341"/>
              <a:chExt cx="4607560" cy="2865755"/>
            </a:xfrm>
          </p:grpSpPr>
          <p:sp>
            <p:nvSpPr>
              <p:cNvPr id="45" name="object 43"/>
              <p:cNvSpPr/>
              <p:nvPr/>
            </p:nvSpPr>
            <p:spPr>
              <a:xfrm>
                <a:off x="9852697" y="2587104"/>
                <a:ext cx="4598035" cy="2806065"/>
              </a:xfrm>
              <a:custGeom>
                <a:avLst/>
                <a:gdLst/>
                <a:ahLst/>
                <a:cxnLst/>
                <a:rect l="l" t="t" r="r" b="b"/>
                <a:pathLst>
                  <a:path w="4598034" h="2806065">
                    <a:moveTo>
                      <a:pt x="4501984"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1984" y="2806014"/>
                    </a:lnTo>
                    <a:lnTo>
                      <a:pt x="4539289" y="2798486"/>
                    </a:lnTo>
                    <a:lnTo>
                      <a:pt x="4569723" y="2777956"/>
                    </a:lnTo>
                    <a:lnTo>
                      <a:pt x="4590228" y="2747506"/>
                    </a:lnTo>
                    <a:lnTo>
                      <a:pt x="4597742" y="2710218"/>
                    </a:lnTo>
                    <a:lnTo>
                      <a:pt x="4597742" y="95796"/>
                    </a:lnTo>
                    <a:lnTo>
                      <a:pt x="4590228" y="58507"/>
                    </a:lnTo>
                    <a:lnTo>
                      <a:pt x="4569723" y="28057"/>
                    </a:lnTo>
                    <a:lnTo>
                      <a:pt x="4539289" y="7527"/>
                    </a:lnTo>
                    <a:lnTo>
                      <a:pt x="4501984" y="0"/>
                    </a:lnTo>
                    <a:close/>
                  </a:path>
                </a:pathLst>
              </a:custGeom>
              <a:solidFill>
                <a:srgbClr val="003F5E"/>
              </a:solidFill>
            </p:spPr>
            <p:txBody>
              <a:bodyPr wrap="square" lIns="0" tIns="0" rIns="0" bIns="0" rtlCol="0"/>
              <a:lstStyle/>
              <a:p/>
            </p:txBody>
          </p:sp>
          <p:sp>
            <p:nvSpPr>
              <p:cNvPr id="46" name="object 44"/>
              <p:cNvSpPr/>
              <p:nvPr/>
            </p:nvSpPr>
            <p:spPr>
              <a:xfrm>
                <a:off x="9852697"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7" name="object 45"/>
              <p:cNvSpPr/>
              <p:nvPr/>
            </p:nvSpPr>
            <p:spPr>
              <a:xfrm>
                <a:off x="9937622" y="2620670"/>
                <a:ext cx="4456620" cy="2826905"/>
              </a:xfrm>
              <a:prstGeom prst="rect">
                <a:avLst/>
              </a:prstGeom>
              <a:blipFill>
                <a:blip r:embed="rId2" cstate="print"/>
                <a:stretch>
                  <a:fillRect/>
                </a:stretch>
              </a:blipFill>
            </p:spPr>
            <p:txBody>
              <a:bodyPr wrap="square" lIns="0" tIns="0" rIns="0" bIns="0" rtlCol="0"/>
              <a:lstStyle/>
              <a:p/>
            </p:txBody>
          </p:sp>
        </p:grpSp>
        <p:sp>
          <p:nvSpPr>
            <p:cNvPr id="50" name="object 48"/>
            <p:cNvSpPr txBox="1"/>
            <p:nvPr/>
          </p:nvSpPr>
          <p:spPr>
            <a:xfrm>
              <a:off x="17105" y="8776"/>
              <a:ext cx="4559" cy="588"/>
            </a:xfrm>
            <a:prstGeom prst="rect">
              <a:avLst/>
            </a:prstGeom>
          </p:spPr>
          <p:txBody>
            <a:bodyPr vert="horz" wrap="square" lIns="0" tIns="12700" rIns="0" bIns="0" rtlCol="0">
              <a:spAutoFit/>
            </a:bodyPr>
            <a:lstStyle/>
            <a:p>
              <a:pPr marL="12700">
                <a:lnSpc>
                  <a:spcPct val="100000"/>
                </a:lnSpc>
                <a:spcBef>
                  <a:spcPts val="100"/>
                </a:spcBef>
              </a:pPr>
              <a:endParaRPr sz="2000">
                <a:latin typeface="Trebuchet MS"/>
                <a:cs typeface="Trebuchet MS"/>
              </a:endParaRPr>
            </a:p>
          </p:txBody>
        </p:sp>
      </p:grpSp>
      <p:grpSp>
        <p:nvGrpSpPr>
          <p:cNvPr id="3" name="object 3"/>
          <p:cNvGrpSpPr/>
          <p:nvPr/>
        </p:nvGrpSpPr>
        <p:grpSpPr>
          <a:xfrm rot="0">
            <a:off x="108585" y="2631440"/>
            <a:ext cx="3645535" cy="2336800"/>
            <a:chOff x="143982" y="2587104"/>
            <a:chExt cx="4598035" cy="2806065"/>
          </a:xfrm>
        </p:grpSpPr>
        <p:sp>
          <p:nvSpPr>
            <p:cNvPr id="4" name="object 4"/>
            <p:cNvSpPr/>
            <p:nvPr/>
          </p:nvSpPr>
          <p:spPr>
            <a:xfrm>
              <a:off x="143982" y="2587104"/>
              <a:ext cx="4598035" cy="2806065"/>
            </a:xfrm>
            <a:custGeom>
              <a:avLst/>
              <a:gdLst/>
              <a:ahLst/>
              <a:cxnLst/>
              <a:rect l="l" t="t" r="r" b="b"/>
              <a:pathLst>
                <a:path w="4598035" h="2806065">
                  <a:moveTo>
                    <a:pt x="4502007" y="0"/>
                  </a:moveTo>
                  <a:lnTo>
                    <a:pt x="95798" y="0"/>
                  </a:lnTo>
                  <a:lnTo>
                    <a:pt x="58509" y="7527"/>
                  </a:lnTo>
                  <a:lnTo>
                    <a:pt x="28058" y="28057"/>
                  </a:lnTo>
                  <a:lnTo>
                    <a:pt x="7528" y="58507"/>
                  </a:lnTo>
                  <a:lnTo>
                    <a:pt x="0" y="95796"/>
                  </a:lnTo>
                  <a:lnTo>
                    <a:pt x="0" y="2710218"/>
                  </a:lnTo>
                  <a:lnTo>
                    <a:pt x="7528" y="2747506"/>
                  </a:lnTo>
                  <a:lnTo>
                    <a:pt x="28058" y="2777956"/>
                  </a:lnTo>
                  <a:lnTo>
                    <a:pt x="58509" y="2798486"/>
                  </a:lnTo>
                  <a:lnTo>
                    <a:pt x="95798" y="2806014"/>
                  </a:lnTo>
                  <a:lnTo>
                    <a:pt x="4502007" y="2806014"/>
                  </a:lnTo>
                  <a:lnTo>
                    <a:pt x="4539296" y="2798486"/>
                  </a:lnTo>
                  <a:lnTo>
                    <a:pt x="4569746" y="2777956"/>
                  </a:lnTo>
                  <a:lnTo>
                    <a:pt x="4590275" y="2747506"/>
                  </a:lnTo>
                  <a:lnTo>
                    <a:pt x="4597803" y="2710218"/>
                  </a:lnTo>
                  <a:lnTo>
                    <a:pt x="4597803" y="95796"/>
                  </a:lnTo>
                  <a:lnTo>
                    <a:pt x="4590275" y="58507"/>
                  </a:lnTo>
                  <a:lnTo>
                    <a:pt x="4569746" y="28057"/>
                  </a:lnTo>
                  <a:lnTo>
                    <a:pt x="4539296" y="7527"/>
                  </a:lnTo>
                  <a:lnTo>
                    <a:pt x="4502007" y="0"/>
                  </a:lnTo>
                  <a:close/>
                </a:path>
              </a:pathLst>
            </a:custGeom>
            <a:solidFill>
              <a:srgbClr val="003F5E"/>
            </a:solidFill>
          </p:spPr>
          <p:txBody>
            <a:bodyPr wrap="square" lIns="0" tIns="0" rIns="0" bIns="0" rtlCol="0"/>
            <a:lstStyle/>
            <a:p/>
          </p:txBody>
        </p:sp>
        <p:sp>
          <p:nvSpPr>
            <p:cNvPr id="5" name="object 5"/>
            <p:cNvSpPr/>
            <p:nvPr/>
          </p:nvSpPr>
          <p:spPr>
            <a:xfrm>
              <a:off x="143982" y="2587104"/>
              <a:ext cx="4598035" cy="2806065"/>
            </a:xfrm>
            <a:custGeom>
              <a:avLst/>
              <a:gdLst/>
              <a:ahLst/>
              <a:cxnLst/>
              <a:rect l="l" t="t" r="r" b="b"/>
              <a:pathLst>
                <a:path w="4598035"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6" name="object 6"/>
            <p:cNvSpPr/>
            <p:nvPr/>
          </p:nvSpPr>
          <p:spPr>
            <a:xfrm>
              <a:off x="2873540" y="2942297"/>
              <a:ext cx="575310" cy="575310"/>
            </a:xfrm>
            <a:custGeom>
              <a:avLst/>
              <a:gdLst/>
              <a:ahLst/>
              <a:cxnLst/>
              <a:rect l="l" t="t" r="r" b="b"/>
              <a:pathLst>
                <a:path w="575310" h="575310">
                  <a:moveTo>
                    <a:pt x="479361" y="0"/>
                  </a:moveTo>
                  <a:lnTo>
                    <a:pt x="95872" y="0"/>
                  </a:lnTo>
                  <a:lnTo>
                    <a:pt x="58555" y="7532"/>
                  </a:lnTo>
                  <a:lnTo>
                    <a:pt x="28081" y="28076"/>
                  </a:lnTo>
                  <a:lnTo>
                    <a:pt x="7534" y="58550"/>
                  </a:lnTo>
                  <a:lnTo>
                    <a:pt x="0" y="95872"/>
                  </a:lnTo>
                  <a:lnTo>
                    <a:pt x="0" y="479361"/>
                  </a:lnTo>
                  <a:lnTo>
                    <a:pt x="7534" y="516678"/>
                  </a:lnTo>
                  <a:lnTo>
                    <a:pt x="28081" y="547152"/>
                  </a:lnTo>
                  <a:lnTo>
                    <a:pt x="58555" y="567699"/>
                  </a:lnTo>
                  <a:lnTo>
                    <a:pt x="95872" y="575233"/>
                  </a:lnTo>
                  <a:lnTo>
                    <a:pt x="479361" y="575233"/>
                  </a:lnTo>
                  <a:lnTo>
                    <a:pt x="516683" y="567699"/>
                  </a:lnTo>
                  <a:lnTo>
                    <a:pt x="547157" y="547152"/>
                  </a:lnTo>
                  <a:lnTo>
                    <a:pt x="567701" y="516678"/>
                  </a:lnTo>
                  <a:lnTo>
                    <a:pt x="575233" y="479361"/>
                  </a:lnTo>
                  <a:lnTo>
                    <a:pt x="575233" y="95872"/>
                  </a:lnTo>
                  <a:lnTo>
                    <a:pt x="567701" y="58550"/>
                  </a:lnTo>
                  <a:lnTo>
                    <a:pt x="547157" y="28076"/>
                  </a:lnTo>
                  <a:lnTo>
                    <a:pt x="516683" y="7532"/>
                  </a:lnTo>
                  <a:lnTo>
                    <a:pt x="479361" y="0"/>
                  </a:lnTo>
                  <a:close/>
                </a:path>
              </a:pathLst>
            </a:custGeom>
            <a:solidFill>
              <a:srgbClr val="BF7300"/>
            </a:solidFill>
          </p:spPr>
          <p:txBody>
            <a:bodyPr wrap="square" lIns="0" tIns="0" rIns="0" bIns="0" rtlCol="0"/>
            <a:lstStyle/>
            <a:p/>
          </p:txBody>
        </p:sp>
        <p:sp>
          <p:nvSpPr>
            <p:cNvPr id="7" name="object 7"/>
            <p:cNvSpPr/>
            <p:nvPr/>
          </p:nvSpPr>
          <p:spPr>
            <a:xfrm>
              <a:off x="2962338" y="3042932"/>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8" name="object 8"/>
            <p:cNvSpPr/>
            <p:nvPr/>
          </p:nvSpPr>
          <p:spPr>
            <a:xfrm>
              <a:off x="3061385" y="3123209"/>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9" name="object 9"/>
            <p:cNvSpPr/>
            <p:nvPr/>
          </p:nvSpPr>
          <p:spPr>
            <a:xfrm>
              <a:off x="2962338" y="3364064"/>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0" name="object 10"/>
            <p:cNvSpPr/>
            <p:nvPr/>
          </p:nvSpPr>
          <p:spPr>
            <a:xfrm>
              <a:off x="3061385" y="3203498"/>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11" name="object 11"/>
            <p:cNvSpPr/>
            <p:nvPr/>
          </p:nvSpPr>
          <p:spPr>
            <a:xfrm>
              <a:off x="3061385" y="3283775"/>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12" name="object 12"/>
            <p:cNvSpPr/>
            <p:nvPr/>
          </p:nvSpPr>
          <p:spPr>
            <a:xfrm>
              <a:off x="2966211" y="3444341"/>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15" name="object 13"/>
            <p:cNvSpPr/>
            <p:nvPr/>
          </p:nvSpPr>
          <p:spPr>
            <a:xfrm>
              <a:off x="2402065" y="3692639"/>
              <a:ext cx="575310" cy="575310"/>
            </a:xfrm>
            <a:custGeom>
              <a:avLst/>
              <a:gdLst/>
              <a:ahLst/>
              <a:cxnLst/>
              <a:rect l="l" t="t" r="r" b="b"/>
              <a:pathLst>
                <a:path w="575310" h="575310">
                  <a:moveTo>
                    <a:pt x="479361" y="0"/>
                  </a:moveTo>
                  <a:lnTo>
                    <a:pt x="95872" y="0"/>
                  </a:lnTo>
                  <a:lnTo>
                    <a:pt x="58550" y="7534"/>
                  </a:lnTo>
                  <a:lnTo>
                    <a:pt x="28076" y="28081"/>
                  </a:lnTo>
                  <a:lnTo>
                    <a:pt x="7532" y="58555"/>
                  </a:lnTo>
                  <a:lnTo>
                    <a:pt x="0" y="95872"/>
                  </a:lnTo>
                  <a:lnTo>
                    <a:pt x="0" y="479361"/>
                  </a:lnTo>
                  <a:lnTo>
                    <a:pt x="7532" y="516678"/>
                  </a:lnTo>
                  <a:lnTo>
                    <a:pt x="28076" y="547152"/>
                  </a:lnTo>
                  <a:lnTo>
                    <a:pt x="58550" y="567699"/>
                  </a:lnTo>
                  <a:lnTo>
                    <a:pt x="95872" y="575233"/>
                  </a:lnTo>
                  <a:lnTo>
                    <a:pt x="479361" y="575233"/>
                  </a:lnTo>
                  <a:lnTo>
                    <a:pt x="516678" y="567699"/>
                  </a:lnTo>
                  <a:lnTo>
                    <a:pt x="547152" y="547152"/>
                  </a:lnTo>
                  <a:lnTo>
                    <a:pt x="567699" y="516678"/>
                  </a:lnTo>
                  <a:lnTo>
                    <a:pt x="575233" y="479361"/>
                  </a:lnTo>
                  <a:lnTo>
                    <a:pt x="575233" y="95872"/>
                  </a:lnTo>
                  <a:lnTo>
                    <a:pt x="567699" y="58555"/>
                  </a:lnTo>
                  <a:lnTo>
                    <a:pt x="547152" y="28081"/>
                  </a:lnTo>
                  <a:lnTo>
                    <a:pt x="516678" y="7534"/>
                  </a:lnTo>
                  <a:lnTo>
                    <a:pt x="479361" y="0"/>
                  </a:lnTo>
                  <a:close/>
                </a:path>
              </a:pathLst>
            </a:custGeom>
            <a:solidFill>
              <a:srgbClr val="BF7300"/>
            </a:solidFill>
          </p:spPr>
          <p:txBody>
            <a:bodyPr wrap="square" lIns="0" tIns="0" rIns="0" bIns="0" rtlCol="0"/>
            <a:lstStyle/>
            <a:p/>
          </p:txBody>
        </p:sp>
        <p:sp>
          <p:nvSpPr>
            <p:cNvPr id="16" name="object 14"/>
            <p:cNvSpPr/>
            <p:nvPr/>
          </p:nvSpPr>
          <p:spPr>
            <a:xfrm>
              <a:off x="2490863" y="3793274"/>
              <a:ext cx="312420" cy="0"/>
            </a:xfrm>
            <a:custGeom>
              <a:avLst/>
              <a:gdLst/>
              <a:ahLst/>
              <a:cxnLst/>
              <a:rect l="l" t="t" r="r" b="b"/>
              <a:pathLst>
                <a:path w="312419">
                  <a:moveTo>
                    <a:pt x="0" y="0"/>
                  </a:moveTo>
                  <a:lnTo>
                    <a:pt x="311994" y="1"/>
                  </a:lnTo>
                </a:path>
              </a:pathLst>
            </a:custGeom>
            <a:ln w="28575">
              <a:solidFill>
                <a:srgbClr val="BFBFBF"/>
              </a:solidFill>
            </a:ln>
          </p:spPr>
          <p:txBody>
            <a:bodyPr wrap="square" lIns="0" tIns="0" rIns="0" bIns="0" rtlCol="0"/>
            <a:lstStyle/>
            <a:p/>
          </p:txBody>
        </p:sp>
        <p:sp>
          <p:nvSpPr>
            <p:cNvPr id="17" name="object 15"/>
            <p:cNvSpPr/>
            <p:nvPr/>
          </p:nvSpPr>
          <p:spPr>
            <a:xfrm>
              <a:off x="2589911"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18" name="object 16"/>
            <p:cNvSpPr/>
            <p:nvPr/>
          </p:nvSpPr>
          <p:spPr>
            <a:xfrm>
              <a:off x="2490863" y="4114406"/>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9" name="object 17"/>
            <p:cNvSpPr/>
            <p:nvPr/>
          </p:nvSpPr>
          <p:spPr>
            <a:xfrm>
              <a:off x="2589911"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0" name="object 18"/>
            <p:cNvSpPr/>
            <p:nvPr/>
          </p:nvSpPr>
          <p:spPr>
            <a:xfrm>
              <a:off x="2589911" y="4034116"/>
              <a:ext cx="283845" cy="0"/>
            </a:xfrm>
            <a:custGeom>
              <a:avLst/>
              <a:gdLst/>
              <a:ahLst/>
              <a:cxnLst/>
              <a:rect l="l" t="t" r="r" b="b"/>
              <a:pathLst>
                <a:path w="283844">
                  <a:moveTo>
                    <a:pt x="0" y="0"/>
                  </a:moveTo>
                  <a:lnTo>
                    <a:pt x="283631" y="1"/>
                  </a:lnTo>
                </a:path>
              </a:pathLst>
            </a:custGeom>
            <a:ln w="28575">
              <a:solidFill>
                <a:srgbClr val="BFBFBF"/>
              </a:solidFill>
            </a:ln>
          </p:spPr>
          <p:txBody>
            <a:bodyPr wrap="square" lIns="0" tIns="0" rIns="0" bIns="0" rtlCol="0"/>
            <a:lstStyle/>
            <a:p/>
          </p:txBody>
        </p:sp>
        <p:sp>
          <p:nvSpPr>
            <p:cNvPr id="21" name="object 19"/>
            <p:cNvSpPr/>
            <p:nvPr/>
          </p:nvSpPr>
          <p:spPr>
            <a:xfrm>
              <a:off x="2494724" y="4194683"/>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22" name="object 20"/>
            <p:cNvSpPr/>
            <p:nvPr/>
          </p:nvSpPr>
          <p:spPr>
            <a:xfrm>
              <a:off x="3245484" y="3692639"/>
              <a:ext cx="575310" cy="575310"/>
            </a:xfrm>
            <a:custGeom>
              <a:avLst/>
              <a:gdLst/>
              <a:ahLst/>
              <a:cxnLst/>
              <a:rect l="l" t="t" r="r" b="b"/>
              <a:pathLst>
                <a:path w="575310" h="575310">
                  <a:moveTo>
                    <a:pt x="479374" y="0"/>
                  </a:moveTo>
                  <a:lnTo>
                    <a:pt x="95885" y="0"/>
                  </a:lnTo>
                  <a:lnTo>
                    <a:pt x="58560" y="7534"/>
                  </a:lnTo>
                  <a:lnTo>
                    <a:pt x="28082" y="28081"/>
                  </a:lnTo>
                  <a:lnTo>
                    <a:pt x="7534" y="58555"/>
                  </a:lnTo>
                  <a:lnTo>
                    <a:pt x="0" y="95872"/>
                  </a:lnTo>
                  <a:lnTo>
                    <a:pt x="0" y="479361"/>
                  </a:lnTo>
                  <a:lnTo>
                    <a:pt x="7534" y="516678"/>
                  </a:lnTo>
                  <a:lnTo>
                    <a:pt x="28082" y="547152"/>
                  </a:lnTo>
                  <a:lnTo>
                    <a:pt x="58560" y="567699"/>
                  </a:lnTo>
                  <a:lnTo>
                    <a:pt x="95885" y="575233"/>
                  </a:lnTo>
                  <a:lnTo>
                    <a:pt x="479374" y="575233"/>
                  </a:lnTo>
                  <a:lnTo>
                    <a:pt x="516690" y="567699"/>
                  </a:lnTo>
                  <a:lnTo>
                    <a:pt x="547165" y="547152"/>
                  </a:lnTo>
                  <a:lnTo>
                    <a:pt x="567712" y="516678"/>
                  </a:lnTo>
                  <a:lnTo>
                    <a:pt x="575246" y="479361"/>
                  </a:lnTo>
                  <a:lnTo>
                    <a:pt x="575246" y="95872"/>
                  </a:lnTo>
                  <a:lnTo>
                    <a:pt x="567712" y="58555"/>
                  </a:lnTo>
                  <a:lnTo>
                    <a:pt x="547165" y="28081"/>
                  </a:lnTo>
                  <a:lnTo>
                    <a:pt x="516690" y="7534"/>
                  </a:lnTo>
                  <a:lnTo>
                    <a:pt x="479374" y="0"/>
                  </a:lnTo>
                  <a:close/>
                </a:path>
              </a:pathLst>
            </a:custGeom>
            <a:solidFill>
              <a:srgbClr val="BF7300"/>
            </a:solidFill>
          </p:spPr>
          <p:txBody>
            <a:bodyPr wrap="square" lIns="0" tIns="0" rIns="0" bIns="0" rtlCol="0"/>
            <a:lstStyle/>
            <a:p/>
          </p:txBody>
        </p:sp>
        <p:sp>
          <p:nvSpPr>
            <p:cNvPr id="23" name="object 21"/>
            <p:cNvSpPr/>
            <p:nvPr/>
          </p:nvSpPr>
          <p:spPr>
            <a:xfrm>
              <a:off x="3334296" y="3793274"/>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24" name="object 22"/>
            <p:cNvSpPr/>
            <p:nvPr/>
          </p:nvSpPr>
          <p:spPr>
            <a:xfrm>
              <a:off x="3433343"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25" name="object 23"/>
            <p:cNvSpPr/>
            <p:nvPr/>
          </p:nvSpPr>
          <p:spPr>
            <a:xfrm>
              <a:off x="3334296" y="4114406"/>
              <a:ext cx="151130" cy="0"/>
            </a:xfrm>
            <a:custGeom>
              <a:avLst/>
              <a:gdLst/>
              <a:ahLst/>
              <a:cxnLst/>
              <a:rect l="l" t="t" r="r" b="b"/>
              <a:pathLst>
                <a:path w="151129">
                  <a:moveTo>
                    <a:pt x="0" y="0"/>
                  </a:moveTo>
                  <a:lnTo>
                    <a:pt x="150767" y="1"/>
                  </a:lnTo>
                </a:path>
              </a:pathLst>
            </a:custGeom>
            <a:ln w="28575">
              <a:solidFill>
                <a:srgbClr val="BFBFBF"/>
              </a:solidFill>
            </a:ln>
          </p:spPr>
          <p:txBody>
            <a:bodyPr wrap="square" lIns="0" tIns="0" rIns="0" bIns="0" rtlCol="0"/>
            <a:lstStyle/>
            <a:p/>
          </p:txBody>
        </p:sp>
        <p:sp>
          <p:nvSpPr>
            <p:cNvPr id="26" name="object 24"/>
            <p:cNvSpPr/>
            <p:nvPr/>
          </p:nvSpPr>
          <p:spPr>
            <a:xfrm>
              <a:off x="3433343"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7" name="object 25"/>
            <p:cNvSpPr/>
            <p:nvPr/>
          </p:nvSpPr>
          <p:spPr>
            <a:xfrm>
              <a:off x="3433343" y="4034116"/>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28" name="object 26"/>
            <p:cNvSpPr/>
            <p:nvPr/>
          </p:nvSpPr>
          <p:spPr>
            <a:xfrm>
              <a:off x="3338156" y="4194683"/>
              <a:ext cx="77470" cy="0"/>
            </a:xfrm>
            <a:custGeom>
              <a:avLst/>
              <a:gdLst/>
              <a:ahLst/>
              <a:cxnLst/>
              <a:rect l="l" t="t" r="r" b="b"/>
              <a:pathLst>
                <a:path w="77470">
                  <a:moveTo>
                    <a:pt x="0" y="0"/>
                  </a:moveTo>
                  <a:lnTo>
                    <a:pt x="77367" y="1"/>
                  </a:lnTo>
                </a:path>
              </a:pathLst>
            </a:custGeom>
            <a:ln w="28575">
              <a:solidFill>
                <a:srgbClr val="BFBFBF"/>
              </a:solidFill>
            </a:ln>
          </p:spPr>
          <p:txBody>
            <a:bodyPr wrap="square" lIns="0" tIns="0" rIns="0" bIns="0" rtlCol="0"/>
            <a:lstStyle/>
            <a:p/>
          </p:txBody>
        </p:sp>
        <p:sp>
          <p:nvSpPr>
            <p:cNvPr id="29" name="object 27"/>
            <p:cNvSpPr/>
            <p:nvPr/>
          </p:nvSpPr>
          <p:spPr>
            <a:xfrm>
              <a:off x="2873541" y="3475621"/>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0" name="object 28"/>
            <p:cNvSpPr/>
            <p:nvPr/>
          </p:nvSpPr>
          <p:spPr>
            <a:xfrm>
              <a:off x="3334296" y="3483546"/>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1" name="object 29"/>
            <p:cNvSpPr/>
            <p:nvPr/>
          </p:nvSpPr>
          <p:spPr>
            <a:xfrm>
              <a:off x="2414220" y="4238383"/>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2" name="object 30"/>
            <p:cNvSpPr/>
            <p:nvPr/>
          </p:nvSpPr>
          <p:spPr>
            <a:xfrm>
              <a:off x="3273946" y="4234256"/>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3" name="object 31"/>
            <p:cNvSpPr/>
            <p:nvPr/>
          </p:nvSpPr>
          <p:spPr>
            <a:xfrm>
              <a:off x="3689527" y="4243209"/>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4" name="object 32"/>
            <p:cNvSpPr/>
            <p:nvPr/>
          </p:nvSpPr>
          <p:spPr>
            <a:xfrm>
              <a:off x="2834639" y="4453127"/>
              <a:ext cx="576072" cy="579120"/>
            </a:xfrm>
            <a:prstGeom prst="rect">
              <a:avLst/>
            </a:prstGeom>
            <a:blipFill>
              <a:blip r:embed="rId3" cstate="print"/>
              <a:stretch>
                <a:fillRect/>
              </a:stretch>
            </a:blipFill>
          </p:spPr>
          <p:txBody>
            <a:bodyPr wrap="square" lIns="0" tIns="0" rIns="0" bIns="0" rtlCol="0"/>
            <a:lstStyle/>
            <a:p/>
          </p:txBody>
        </p:sp>
        <p:sp>
          <p:nvSpPr>
            <p:cNvPr id="35" name="object 33"/>
            <p:cNvSpPr/>
            <p:nvPr/>
          </p:nvSpPr>
          <p:spPr>
            <a:xfrm>
              <a:off x="3666744" y="4453127"/>
              <a:ext cx="579120" cy="579120"/>
            </a:xfrm>
            <a:prstGeom prst="rect">
              <a:avLst/>
            </a:prstGeom>
            <a:blipFill>
              <a:blip r:embed="rId4" cstate="print"/>
              <a:stretch>
                <a:fillRect/>
              </a:stretch>
            </a:blipFill>
          </p:spPr>
          <p:txBody>
            <a:bodyPr wrap="square" lIns="0" tIns="0" rIns="0" bIns="0" rtlCol="0"/>
            <a:lstStyle/>
            <a:p/>
          </p:txBody>
        </p:sp>
        <p:sp>
          <p:nvSpPr>
            <p:cNvPr id="36" name="object 34"/>
            <p:cNvSpPr/>
            <p:nvPr/>
          </p:nvSpPr>
          <p:spPr>
            <a:xfrm>
              <a:off x="2020824" y="4462272"/>
              <a:ext cx="579119" cy="576071"/>
            </a:xfrm>
            <a:prstGeom prst="rect">
              <a:avLst/>
            </a:prstGeom>
            <a:blipFill>
              <a:blip r:embed="rId5" cstate="print"/>
              <a:stretch>
                <a:fillRect/>
              </a:stretch>
            </a:blipFill>
          </p:spPr>
          <p:txBody>
            <a:bodyPr wrap="square" lIns="0" tIns="0" rIns="0" bIns="0" rtlCol="0"/>
            <a:lstStyle/>
            <a:p/>
          </p:txBody>
        </p:sp>
      </p:grpSp>
      <p:grpSp>
        <p:nvGrpSpPr>
          <p:cNvPr id="79" name="Group 78"/>
          <p:cNvGrpSpPr/>
          <p:nvPr/>
        </p:nvGrpSpPr>
        <p:grpSpPr>
          <a:xfrm>
            <a:off x="3989653" y="2627457"/>
            <a:ext cx="3763010" cy="2895235"/>
            <a:chOff x="7864" y="4067"/>
            <a:chExt cx="7256" cy="5388"/>
          </a:xfrm>
        </p:grpSpPr>
        <p:grpSp>
          <p:nvGrpSpPr>
            <p:cNvPr id="37" name="object 35"/>
            <p:cNvGrpSpPr/>
            <p:nvPr/>
          </p:nvGrpSpPr>
          <p:grpSpPr>
            <a:xfrm>
              <a:off x="7864" y="4067"/>
              <a:ext cx="7256" cy="4434"/>
              <a:chOff x="4993576" y="2582341"/>
              <a:chExt cx="4607560" cy="2815590"/>
            </a:xfrm>
          </p:grpSpPr>
          <p:sp>
            <p:nvSpPr>
              <p:cNvPr id="38" name="object 36"/>
              <p:cNvSpPr/>
              <p:nvPr/>
            </p:nvSpPr>
            <p:spPr>
              <a:xfrm>
                <a:off x="4998339" y="2587104"/>
                <a:ext cx="4598035" cy="2806065"/>
              </a:xfrm>
              <a:custGeom>
                <a:avLst/>
                <a:gdLst/>
                <a:ahLst/>
                <a:cxnLst/>
                <a:rect l="l" t="t" r="r" b="b"/>
                <a:pathLst>
                  <a:path w="4598034" h="2806065">
                    <a:moveTo>
                      <a:pt x="4502010"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2010" y="2806014"/>
                    </a:lnTo>
                    <a:lnTo>
                      <a:pt x="4539299" y="2798486"/>
                    </a:lnTo>
                    <a:lnTo>
                      <a:pt x="4569748" y="2777956"/>
                    </a:lnTo>
                    <a:lnTo>
                      <a:pt x="4590278" y="2747506"/>
                    </a:lnTo>
                    <a:lnTo>
                      <a:pt x="4597806" y="2710218"/>
                    </a:lnTo>
                    <a:lnTo>
                      <a:pt x="4597806" y="95796"/>
                    </a:lnTo>
                    <a:lnTo>
                      <a:pt x="4590278" y="58507"/>
                    </a:lnTo>
                    <a:lnTo>
                      <a:pt x="4569748" y="28057"/>
                    </a:lnTo>
                    <a:lnTo>
                      <a:pt x="4539299" y="7527"/>
                    </a:lnTo>
                    <a:lnTo>
                      <a:pt x="4502010" y="0"/>
                    </a:lnTo>
                    <a:close/>
                  </a:path>
                </a:pathLst>
              </a:custGeom>
              <a:solidFill>
                <a:srgbClr val="003F5E"/>
              </a:solidFill>
            </p:spPr>
            <p:txBody>
              <a:bodyPr wrap="square" lIns="0" tIns="0" rIns="0" bIns="0" rtlCol="0"/>
              <a:lstStyle/>
              <a:p/>
            </p:txBody>
          </p:sp>
          <p:sp>
            <p:nvSpPr>
              <p:cNvPr id="39" name="object 37"/>
              <p:cNvSpPr/>
              <p:nvPr/>
            </p:nvSpPr>
            <p:spPr>
              <a:xfrm>
                <a:off x="4998339"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0" name="object 38"/>
              <p:cNvSpPr/>
              <p:nvPr/>
            </p:nvSpPr>
            <p:spPr>
              <a:xfrm>
                <a:off x="5324856" y="3218687"/>
                <a:ext cx="377951" cy="469391"/>
              </a:xfrm>
              <a:prstGeom prst="rect">
                <a:avLst/>
              </a:prstGeom>
              <a:blipFill>
                <a:blip r:embed="rId6" cstate="print"/>
                <a:stretch>
                  <a:fillRect/>
                </a:stretch>
              </a:blipFill>
            </p:spPr>
            <p:txBody>
              <a:bodyPr wrap="square" lIns="0" tIns="0" rIns="0" bIns="0" rtlCol="0"/>
              <a:lstStyle/>
              <a:p/>
            </p:txBody>
          </p:sp>
          <p:sp>
            <p:nvSpPr>
              <p:cNvPr id="41" name="object 39"/>
              <p:cNvSpPr/>
              <p:nvPr/>
            </p:nvSpPr>
            <p:spPr>
              <a:xfrm>
                <a:off x="6239256" y="3224783"/>
                <a:ext cx="377951" cy="542544"/>
              </a:xfrm>
              <a:prstGeom prst="rect">
                <a:avLst/>
              </a:prstGeom>
              <a:blipFill>
                <a:blip r:embed="rId7" cstate="print"/>
                <a:stretch>
                  <a:fillRect/>
                </a:stretch>
              </a:blipFill>
            </p:spPr>
            <p:txBody>
              <a:bodyPr wrap="square" lIns="0" tIns="0" rIns="0" bIns="0" rtlCol="0"/>
              <a:lstStyle/>
              <a:p/>
            </p:txBody>
          </p:sp>
          <p:sp>
            <p:nvSpPr>
              <p:cNvPr id="42" name="object 40"/>
              <p:cNvSpPr/>
              <p:nvPr/>
            </p:nvSpPr>
            <p:spPr>
              <a:xfrm>
                <a:off x="5779008" y="3224783"/>
                <a:ext cx="377951" cy="542544"/>
              </a:xfrm>
              <a:prstGeom prst="rect">
                <a:avLst/>
              </a:prstGeom>
              <a:blipFill>
                <a:blip r:embed="rId8" cstate="print"/>
                <a:stretch>
                  <a:fillRect/>
                </a:stretch>
              </a:blipFill>
            </p:spPr>
            <p:txBody>
              <a:bodyPr wrap="square" lIns="0" tIns="0" rIns="0" bIns="0" rtlCol="0"/>
              <a:lstStyle/>
              <a:p/>
            </p:txBody>
          </p:sp>
          <p:sp>
            <p:nvSpPr>
              <p:cNvPr id="43" name="object 41"/>
              <p:cNvSpPr/>
              <p:nvPr/>
            </p:nvSpPr>
            <p:spPr>
              <a:xfrm>
                <a:off x="5117592" y="2883407"/>
                <a:ext cx="149351" cy="173736"/>
              </a:xfrm>
              <a:prstGeom prst="rect">
                <a:avLst/>
              </a:prstGeom>
              <a:blipFill>
                <a:blip r:embed="rId9" cstate="print"/>
                <a:stretch>
                  <a:fillRect/>
                </a:stretch>
              </a:blipFill>
            </p:spPr>
            <p:txBody>
              <a:bodyPr wrap="square" lIns="0" tIns="0" rIns="0" bIns="0" rtlCol="0"/>
              <a:lstStyle/>
              <a:p/>
            </p:txBody>
          </p:sp>
        </p:grpSp>
        <p:sp>
          <p:nvSpPr>
            <p:cNvPr id="49" name="object 47"/>
            <p:cNvSpPr txBox="1"/>
            <p:nvPr/>
          </p:nvSpPr>
          <p:spPr>
            <a:xfrm>
              <a:off x="8277" y="8745"/>
              <a:ext cx="6645" cy="710"/>
            </a:xfrm>
            <a:prstGeom prst="rect">
              <a:avLst/>
            </a:prstGeom>
          </p:spPr>
          <p:txBody>
            <a:bodyPr vert="horz" wrap="square" lIns="0" tIns="12700" rIns="0" bIns="0" rtlCol="0">
              <a:spAutoFit/>
            </a:bodyPr>
            <a:lstStyle/>
            <a:p>
              <a:pPr marL="12700">
                <a:lnSpc>
                  <a:spcPct val="100000"/>
                </a:lnSpc>
                <a:spcBef>
                  <a:spcPts val="100"/>
                </a:spcBef>
              </a:pPr>
              <a:endParaRPr sz="2400">
                <a:latin typeface="Trebuchet MS"/>
                <a:cs typeface="Trebuchet MS"/>
              </a:endParaRPr>
            </a:p>
          </p:txBody>
        </p:sp>
        <p:sp>
          <p:nvSpPr>
            <p:cNvPr id="54" name="object 52"/>
            <p:cNvSpPr txBox="1"/>
            <p:nvPr/>
          </p:nvSpPr>
          <p:spPr>
            <a:xfrm>
              <a:off x="8052" y="4537"/>
              <a:ext cx="2650"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dirty="0">
                  <a:solidFill>
                    <a:srgbClr val="AAB7B8"/>
                  </a:solidFill>
                  <a:latin typeface="Trebuchet MS"/>
                  <a:cs typeface="Trebuchet MS"/>
                </a:rPr>
                <a:t>Serverless</a:t>
              </a:r>
              <a:endParaRPr sz="900">
                <a:latin typeface="Trebuchet MS"/>
                <a:cs typeface="Trebuchet MS"/>
              </a:endParaRPr>
            </a:p>
          </p:txBody>
        </p:sp>
        <p:grpSp>
          <p:nvGrpSpPr>
            <p:cNvPr id="55" name="object 53"/>
            <p:cNvGrpSpPr/>
            <p:nvPr/>
          </p:nvGrpSpPr>
          <p:grpSpPr>
            <a:xfrm>
              <a:off x="10834" y="4541"/>
              <a:ext cx="3898" cy="1474"/>
              <a:chOff x="6879335" y="2883407"/>
              <a:chExt cx="2475230" cy="935990"/>
            </a:xfrm>
          </p:grpSpPr>
          <p:sp>
            <p:nvSpPr>
              <p:cNvPr id="56" name="object 54"/>
              <p:cNvSpPr/>
              <p:nvPr/>
            </p:nvSpPr>
            <p:spPr>
              <a:xfrm>
                <a:off x="8561831" y="3209543"/>
                <a:ext cx="377951" cy="539496"/>
              </a:xfrm>
              <a:prstGeom prst="rect">
                <a:avLst/>
              </a:prstGeom>
              <a:blipFill>
                <a:blip r:embed="rId10" cstate="print"/>
                <a:stretch>
                  <a:fillRect/>
                </a:stretch>
              </a:blipFill>
            </p:spPr>
            <p:txBody>
              <a:bodyPr wrap="square" lIns="0" tIns="0" rIns="0" bIns="0" rtlCol="0"/>
              <a:lstStyle/>
              <a:p/>
            </p:txBody>
          </p:sp>
          <p:sp>
            <p:nvSpPr>
              <p:cNvPr id="57" name="object 55"/>
              <p:cNvSpPr/>
              <p:nvPr/>
            </p:nvSpPr>
            <p:spPr>
              <a:xfrm>
                <a:off x="8976359" y="3209543"/>
                <a:ext cx="377951" cy="609600"/>
              </a:xfrm>
              <a:prstGeom prst="rect">
                <a:avLst/>
              </a:prstGeom>
              <a:blipFill>
                <a:blip r:embed="rId11" cstate="print"/>
                <a:stretch>
                  <a:fillRect/>
                </a:stretch>
              </a:blipFill>
            </p:spPr>
            <p:txBody>
              <a:bodyPr wrap="square" lIns="0" tIns="0" rIns="0" bIns="0" rtlCol="0"/>
              <a:lstStyle/>
              <a:p/>
            </p:txBody>
          </p:sp>
          <p:sp>
            <p:nvSpPr>
              <p:cNvPr id="58" name="object 56"/>
              <p:cNvSpPr/>
              <p:nvPr/>
            </p:nvSpPr>
            <p:spPr>
              <a:xfrm>
                <a:off x="6912863" y="3212591"/>
                <a:ext cx="381000" cy="469391"/>
              </a:xfrm>
              <a:prstGeom prst="rect">
                <a:avLst/>
              </a:prstGeom>
              <a:blipFill>
                <a:blip r:embed="rId12" cstate="print"/>
                <a:stretch>
                  <a:fillRect/>
                </a:stretch>
              </a:blipFill>
            </p:spPr>
            <p:txBody>
              <a:bodyPr wrap="square" lIns="0" tIns="0" rIns="0" bIns="0" rtlCol="0"/>
              <a:lstStyle/>
              <a:p/>
            </p:txBody>
          </p:sp>
          <p:sp>
            <p:nvSpPr>
              <p:cNvPr id="59" name="object 57"/>
              <p:cNvSpPr/>
              <p:nvPr/>
            </p:nvSpPr>
            <p:spPr>
              <a:xfrm>
                <a:off x="8150351" y="3209543"/>
                <a:ext cx="377951" cy="539496"/>
              </a:xfrm>
              <a:prstGeom prst="rect">
                <a:avLst/>
              </a:prstGeom>
              <a:blipFill>
                <a:blip r:embed="rId13" cstate="print"/>
                <a:stretch>
                  <a:fillRect/>
                </a:stretch>
              </a:blipFill>
            </p:spPr>
            <p:txBody>
              <a:bodyPr wrap="square" lIns="0" tIns="0" rIns="0" bIns="0" rtlCol="0"/>
              <a:lstStyle/>
              <a:p/>
            </p:txBody>
          </p:sp>
          <p:sp>
            <p:nvSpPr>
              <p:cNvPr id="60" name="object 58"/>
              <p:cNvSpPr/>
              <p:nvPr/>
            </p:nvSpPr>
            <p:spPr>
              <a:xfrm>
                <a:off x="7327391" y="3212591"/>
                <a:ext cx="377951" cy="469391"/>
              </a:xfrm>
              <a:prstGeom prst="rect">
                <a:avLst/>
              </a:prstGeom>
              <a:blipFill>
                <a:blip r:embed="rId14" cstate="print"/>
                <a:stretch>
                  <a:fillRect/>
                </a:stretch>
              </a:blipFill>
            </p:spPr>
            <p:txBody>
              <a:bodyPr wrap="square" lIns="0" tIns="0" rIns="0" bIns="0" rtlCol="0"/>
              <a:lstStyle/>
              <a:p/>
            </p:txBody>
          </p:sp>
          <p:sp>
            <p:nvSpPr>
              <p:cNvPr id="61" name="object 59"/>
              <p:cNvSpPr/>
              <p:nvPr/>
            </p:nvSpPr>
            <p:spPr>
              <a:xfrm>
                <a:off x="7738871" y="3209543"/>
                <a:ext cx="377951" cy="472439"/>
              </a:xfrm>
              <a:prstGeom prst="rect">
                <a:avLst/>
              </a:prstGeom>
              <a:blipFill>
                <a:blip r:embed="rId15" cstate="print"/>
                <a:stretch>
                  <a:fillRect/>
                </a:stretch>
              </a:blipFill>
            </p:spPr>
            <p:txBody>
              <a:bodyPr wrap="square" lIns="0" tIns="0" rIns="0" bIns="0" rtlCol="0"/>
              <a:lstStyle/>
              <a:p/>
            </p:txBody>
          </p:sp>
          <p:sp>
            <p:nvSpPr>
              <p:cNvPr id="62" name="object 60"/>
              <p:cNvSpPr/>
              <p:nvPr/>
            </p:nvSpPr>
            <p:spPr>
              <a:xfrm>
                <a:off x="6879335" y="2883407"/>
                <a:ext cx="149351" cy="173736"/>
              </a:xfrm>
              <a:prstGeom prst="rect">
                <a:avLst/>
              </a:prstGeom>
              <a:blipFill>
                <a:blip r:embed="rId16" cstate="print"/>
                <a:stretch>
                  <a:fillRect/>
                </a:stretch>
              </a:blipFill>
            </p:spPr>
            <p:txBody>
              <a:bodyPr wrap="square" lIns="0" tIns="0" rIns="0" bIns="0" rtlCol="0"/>
              <a:lstStyle/>
              <a:p/>
            </p:txBody>
          </p:sp>
        </p:grpSp>
        <p:sp>
          <p:nvSpPr>
            <p:cNvPr id="63" name="object 61"/>
            <p:cNvSpPr txBox="1"/>
            <p:nvPr/>
          </p:nvSpPr>
          <p:spPr>
            <a:xfrm>
              <a:off x="10827" y="4537"/>
              <a:ext cx="4094" cy="372"/>
            </a:xfrm>
            <a:prstGeom prst="rect">
              <a:avLst/>
            </a:prstGeom>
            <a:solidFill>
              <a:srgbClr val="232F3E"/>
            </a:solidFill>
            <a:ln w="12700">
              <a:solidFill>
                <a:srgbClr val="AAB7B8"/>
              </a:solidFill>
            </a:ln>
          </p:spPr>
          <p:txBody>
            <a:bodyPr vert="horz" wrap="square" lIns="0" tIns="77470" rIns="0" bIns="0" rtlCol="0">
              <a:spAutoFit/>
            </a:bodyPr>
            <a:lstStyle/>
            <a:p>
              <a:pPr marL="457200">
                <a:lnSpc>
                  <a:spcPct val="100000"/>
                </a:lnSpc>
                <a:spcBef>
                  <a:spcPts val="610"/>
                </a:spcBef>
              </a:pPr>
              <a:r>
                <a:rPr sz="800" spc="30" dirty="0">
                  <a:solidFill>
                    <a:srgbClr val="AAB7B8"/>
                  </a:solidFill>
                  <a:latin typeface="Trebuchet MS"/>
                  <a:cs typeface="Trebuchet MS"/>
                </a:rPr>
                <a:t>App </a:t>
              </a:r>
              <a:r>
                <a:rPr sz="800" spc="5" dirty="0">
                  <a:solidFill>
                    <a:srgbClr val="AAB7B8"/>
                  </a:solidFill>
                  <a:latin typeface="Trebuchet MS"/>
                  <a:cs typeface="Trebuchet MS"/>
                </a:rPr>
                <a:t>Integration </a:t>
              </a:r>
              <a:r>
                <a:rPr sz="800" spc="-45" dirty="0">
                  <a:solidFill>
                    <a:srgbClr val="AAB7B8"/>
                  </a:solidFill>
                  <a:latin typeface="Trebuchet MS"/>
                  <a:cs typeface="Trebuchet MS"/>
                </a:rPr>
                <a:t>/ </a:t>
              </a:r>
              <a:r>
                <a:rPr sz="800" spc="10" dirty="0">
                  <a:solidFill>
                    <a:srgbClr val="AAB7B8"/>
                  </a:solidFill>
                  <a:latin typeface="Trebuchet MS"/>
                  <a:cs typeface="Trebuchet MS"/>
                </a:rPr>
                <a:t>Foundational</a:t>
              </a:r>
              <a:r>
                <a:rPr sz="800" spc="-125" dirty="0">
                  <a:solidFill>
                    <a:srgbClr val="AAB7B8"/>
                  </a:solidFill>
                  <a:latin typeface="Trebuchet MS"/>
                  <a:cs typeface="Trebuchet MS"/>
                </a:rPr>
                <a:t> </a:t>
              </a:r>
              <a:r>
                <a:rPr sz="800" dirty="0">
                  <a:solidFill>
                    <a:srgbClr val="AAB7B8"/>
                  </a:solidFill>
                  <a:latin typeface="Trebuchet MS"/>
                  <a:cs typeface="Trebuchet MS"/>
                </a:rPr>
                <a:t>Services</a:t>
              </a:r>
              <a:endParaRPr sz="800">
                <a:latin typeface="Trebuchet MS"/>
                <a:cs typeface="Trebuchet MS"/>
              </a:endParaRPr>
            </a:p>
          </p:txBody>
        </p:sp>
        <p:grpSp>
          <p:nvGrpSpPr>
            <p:cNvPr id="64" name="object 62"/>
            <p:cNvGrpSpPr/>
            <p:nvPr/>
          </p:nvGrpSpPr>
          <p:grpSpPr>
            <a:xfrm>
              <a:off x="8040" y="6250"/>
              <a:ext cx="2396" cy="1263"/>
              <a:chOff x="5105400" y="3968496"/>
              <a:chExt cx="1521460" cy="802005"/>
            </a:xfrm>
          </p:grpSpPr>
          <p:sp>
            <p:nvSpPr>
              <p:cNvPr id="65" name="object 63"/>
              <p:cNvSpPr/>
              <p:nvPr/>
            </p:nvSpPr>
            <p:spPr>
              <a:xfrm>
                <a:off x="6248400" y="4294632"/>
                <a:ext cx="377951" cy="472439"/>
              </a:xfrm>
              <a:prstGeom prst="rect">
                <a:avLst/>
              </a:prstGeom>
              <a:blipFill>
                <a:blip r:embed="rId17" cstate="print"/>
                <a:stretch>
                  <a:fillRect/>
                </a:stretch>
              </a:blipFill>
            </p:spPr>
            <p:txBody>
              <a:bodyPr wrap="square" lIns="0" tIns="0" rIns="0" bIns="0" rtlCol="0"/>
              <a:lstStyle/>
              <a:p/>
            </p:txBody>
          </p:sp>
          <p:sp>
            <p:nvSpPr>
              <p:cNvPr id="66" name="object 64"/>
              <p:cNvSpPr/>
              <p:nvPr/>
            </p:nvSpPr>
            <p:spPr>
              <a:xfrm>
                <a:off x="5321808" y="4297680"/>
                <a:ext cx="377951" cy="472439"/>
              </a:xfrm>
              <a:prstGeom prst="rect">
                <a:avLst/>
              </a:prstGeom>
              <a:blipFill>
                <a:blip r:embed="rId18" cstate="print"/>
                <a:stretch>
                  <a:fillRect/>
                </a:stretch>
              </a:blipFill>
            </p:spPr>
            <p:txBody>
              <a:bodyPr wrap="square" lIns="0" tIns="0" rIns="0" bIns="0" rtlCol="0"/>
              <a:lstStyle/>
              <a:p/>
            </p:txBody>
          </p:sp>
          <p:sp>
            <p:nvSpPr>
              <p:cNvPr id="67" name="object 65"/>
              <p:cNvSpPr/>
              <p:nvPr/>
            </p:nvSpPr>
            <p:spPr>
              <a:xfrm>
                <a:off x="5791200" y="4294632"/>
                <a:ext cx="377951" cy="472439"/>
              </a:xfrm>
              <a:prstGeom prst="rect">
                <a:avLst/>
              </a:prstGeom>
              <a:blipFill>
                <a:blip r:embed="rId19" cstate="print"/>
                <a:stretch>
                  <a:fillRect/>
                </a:stretch>
              </a:blipFill>
            </p:spPr>
            <p:txBody>
              <a:bodyPr wrap="square" lIns="0" tIns="0" rIns="0" bIns="0" rtlCol="0"/>
              <a:lstStyle/>
              <a:p/>
            </p:txBody>
          </p:sp>
          <p:sp>
            <p:nvSpPr>
              <p:cNvPr id="68" name="object 66"/>
              <p:cNvSpPr/>
              <p:nvPr/>
            </p:nvSpPr>
            <p:spPr>
              <a:xfrm>
                <a:off x="5105400" y="3968496"/>
                <a:ext cx="149351" cy="170687"/>
              </a:xfrm>
              <a:prstGeom prst="rect">
                <a:avLst/>
              </a:prstGeom>
              <a:blipFill>
                <a:blip r:embed="rId20" cstate="print"/>
                <a:stretch>
                  <a:fillRect/>
                </a:stretch>
              </a:blipFill>
            </p:spPr>
            <p:txBody>
              <a:bodyPr wrap="square" lIns="0" tIns="0" rIns="0" bIns="0" rtlCol="0"/>
              <a:lstStyle/>
              <a:p/>
            </p:txBody>
          </p:sp>
        </p:grpSp>
        <p:sp>
          <p:nvSpPr>
            <p:cNvPr id="69" name="object 67"/>
            <p:cNvSpPr txBox="1"/>
            <p:nvPr/>
          </p:nvSpPr>
          <p:spPr>
            <a:xfrm>
              <a:off x="8029" y="6249"/>
              <a:ext cx="3402" cy="403"/>
            </a:xfrm>
            <a:prstGeom prst="rect">
              <a:avLst/>
            </a:prstGeom>
            <a:ln w="12700">
              <a:solidFill>
                <a:srgbClr val="AAB7B8"/>
              </a:solidFill>
            </a:ln>
          </p:spPr>
          <p:txBody>
            <a:bodyPr vert="horz" wrap="square" lIns="0" tIns="78105" rIns="0" bIns="0" rtlCol="0">
              <a:spAutoFit/>
            </a:bodyPr>
            <a:lstStyle/>
            <a:p>
              <a:pPr marL="457200">
                <a:lnSpc>
                  <a:spcPct val="100000"/>
                </a:lnSpc>
                <a:spcBef>
                  <a:spcPts val="615"/>
                </a:spcBef>
              </a:pPr>
              <a:r>
                <a:rPr sz="900" spc="5" dirty="0">
                  <a:solidFill>
                    <a:srgbClr val="AAB7B8"/>
                  </a:solidFill>
                  <a:latin typeface="Trebuchet MS"/>
                  <a:cs typeface="Trebuchet MS"/>
                </a:rPr>
                <a:t>Containers</a:t>
              </a:r>
              <a:endParaRPr sz="900">
                <a:latin typeface="Trebuchet MS"/>
                <a:cs typeface="Trebuchet MS"/>
              </a:endParaRPr>
            </a:p>
          </p:txBody>
        </p:sp>
        <p:grpSp>
          <p:nvGrpSpPr>
            <p:cNvPr id="70" name="object 68"/>
            <p:cNvGrpSpPr/>
            <p:nvPr/>
          </p:nvGrpSpPr>
          <p:grpSpPr>
            <a:xfrm>
              <a:off x="10565" y="6235"/>
              <a:ext cx="4104" cy="1364"/>
              <a:chOff x="6708647" y="3959352"/>
              <a:chExt cx="2606040" cy="866140"/>
            </a:xfrm>
          </p:grpSpPr>
          <p:sp>
            <p:nvSpPr>
              <p:cNvPr id="71" name="object 69"/>
              <p:cNvSpPr/>
              <p:nvPr/>
            </p:nvSpPr>
            <p:spPr>
              <a:xfrm>
                <a:off x="6708647" y="4297680"/>
                <a:ext cx="377951" cy="472439"/>
              </a:xfrm>
              <a:prstGeom prst="rect">
                <a:avLst/>
              </a:prstGeom>
              <a:blipFill>
                <a:blip r:embed="rId21" cstate="print"/>
                <a:stretch>
                  <a:fillRect/>
                </a:stretch>
              </a:blipFill>
            </p:spPr>
            <p:txBody>
              <a:bodyPr wrap="square" lIns="0" tIns="0" rIns="0" bIns="0" rtlCol="0"/>
              <a:lstStyle/>
              <a:p/>
            </p:txBody>
          </p:sp>
          <p:sp>
            <p:nvSpPr>
              <p:cNvPr id="72" name="object 70"/>
              <p:cNvSpPr/>
              <p:nvPr/>
            </p:nvSpPr>
            <p:spPr>
              <a:xfrm>
                <a:off x="7501127" y="4282440"/>
                <a:ext cx="377951" cy="542543"/>
              </a:xfrm>
              <a:prstGeom prst="rect">
                <a:avLst/>
              </a:prstGeom>
              <a:blipFill>
                <a:blip r:embed="rId22" cstate="print"/>
                <a:stretch>
                  <a:fillRect/>
                </a:stretch>
              </a:blipFill>
            </p:spPr>
            <p:txBody>
              <a:bodyPr wrap="square" lIns="0" tIns="0" rIns="0" bIns="0" rtlCol="0"/>
              <a:lstStyle/>
              <a:p/>
            </p:txBody>
          </p:sp>
          <p:sp>
            <p:nvSpPr>
              <p:cNvPr id="73" name="object 71"/>
              <p:cNvSpPr/>
              <p:nvPr/>
            </p:nvSpPr>
            <p:spPr>
              <a:xfrm>
                <a:off x="7979663" y="4282440"/>
                <a:ext cx="377951" cy="542543"/>
              </a:xfrm>
              <a:prstGeom prst="rect">
                <a:avLst/>
              </a:prstGeom>
              <a:blipFill>
                <a:blip r:embed="rId23" cstate="print"/>
                <a:stretch>
                  <a:fillRect/>
                </a:stretch>
              </a:blipFill>
            </p:spPr>
            <p:txBody>
              <a:bodyPr wrap="square" lIns="0" tIns="0" rIns="0" bIns="0" rtlCol="0"/>
              <a:lstStyle/>
              <a:p/>
            </p:txBody>
          </p:sp>
          <p:sp>
            <p:nvSpPr>
              <p:cNvPr id="74" name="object 72"/>
              <p:cNvSpPr/>
              <p:nvPr/>
            </p:nvSpPr>
            <p:spPr>
              <a:xfrm>
                <a:off x="8458199" y="4279392"/>
                <a:ext cx="377951" cy="542543"/>
              </a:xfrm>
              <a:prstGeom prst="rect">
                <a:avLst/>
              </a:prstGeom>
              <a:blipFill>
                <a:blip r:embed="rId24" cstate="print"/>
                <a:stretch>
                  <a:fillRect/>
                </a:stretch>
              </a:blipFill>
            </p:spPr>
            <p:txBody>
              <a:bodyPr wrap="square" lIns="0" tIns="0" rIns="0" bIns="0" rtlCol="0"/>
              <a:lstStyle/>
              <a:p/>
            </p:txBody>
          </p:sp>
          <p:sp>
            <p:nvSpPr>
              <p:cNvPr id="75" name="object 73"/>
              <p:cNvSpPr/>
              <p:nvPr/>
            </p:nvSpPr>
            <p:spPr>
              <a:xfrm>
                <a:off x="8936735" y="4282440"/>
                <a:ext cx="377951" cy="539496"/>
              </a:xfrm>
              <a:prstGeom prst="rect">
                <a:avLst/>
              </a:prstGeom>
              <a:blipFill>
                <a:blip r:embed="rId25" cstate="print"/>
                <a:stretch>
                  <a:fillRect/>
                </a:stretch>
              </a:blipFill>
            </p:spPr>
            <p:txBody>
              <a:bodyPr wrap="square" lIns="0" tIns="0" rIns="0" bIns="0" rtlCol="0"/>
              <a:lstStyle/>
              <a:p/>
            </p:txBody>
          </p:sp>
          <p:sp>
            <p:nvSpPr>
              <p:cNvPr id="76" name="object 74"/>
              <p:cNvSpPr/>
              <p:nvPr/>
            </p:nvSpPr>
            <p:spPr>
              <a:xfrm>
                <a:off x="7330439" y="3959352"/>
                <a:ext cx="149351" cy="170687"/>
              </a:xfrm>
              <a:prstGeom prst="rect">
                <a:avLst/>
              </a:prstGeom>
              <a:blipFill>
                <a:blip r:embed="rId26" cstate="print"/>
                <a:stretch>
                  <a:fillRect/>
                </a:stretch>
              </a:blipFill>
            </p:spPr>
            <p:txBody>
              <a:bodyPr wrap="square" lIns="0" tIns="0" rIns="0" bIns="0" rtlCol="0"/>
              <a:lstStyle/>
              <a:p/>
            </p:txBody>
          </p:sp>
        </p:grpSp>
        <p:sp>
          <p:nvSpPr>
            <p:cNvPr id="77" name="object 75"/>
            <p:cNvSpPr txBox="1"/>
            <p:nvPr/>
          </p:nvSpPr>
          <p:spPr>
            <a:xfrm>
              <a:off x="11540" y="6237"/>
              <a:ext cx="3312"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spc="5" dirty="0">
                  <a:solidFill>
                    <a:srgbClr val="AAB7B8"/>
                  </a:solidFill>
                  <a:latin typeface="Trebuchet MS"/>
                  <a:cs typeface="Trebuchet MS"/>
                </a:rPr>
                <a:t>CI/CD</a:t>
              </a:r>
              <a:endParaRPr sz="900">
                <a:latin typeface="Trebuchet MS"/>
                <a:cs typeface="Trebuchet MS"/>
              </a:endParaRPr>
            </a:p>
          </p:txBody>
        </p:sp>
      </p:grpSp>
      <p:sp>
        <p:nvSpPr>
          <p:cNvPr id="13" name="Text Box 12"/>
          <p:cNvSpPr txBox="1"/>
          <p:nvPr/>
        </p:nvSpPr>
        <p:spPr>
          <a:xfrm>
            <a:off x="481330" y="618490"/>
            <a:ext cx="3072130" cy="521970"/>
          </a:xfrm>
          <a:prstGeom prst="rect">
            <a:avLst/>
          </a:prstGeom>
          <a:noFill/>
        </p:spPr>
        <p:txBody>
          <a:bodyPr wrap="none" rtlCol="0">
            <a:spAutoFit/>
          </a:bodyPr>
          <a:p>
            <a:pPr algn="l"/>
            <a:r>
              <a:rPr lang="en-US" sz="2800">
                <a:solidFill>
                  <a:schemeClr val="bg1"/>
                </a:solidFill>
              </a:rPr>
              <a:t>Main Components</a:t>
            </a:r>
            <a:endParaRPr lang="en-US" sz="2800">
              <a:solidFill>
                <a:schemeClr val="bg1"/>
              </a:solidFill>
            </a:endParaRPr>
          </a:p>
        </p:txBody>
      </p:sp>
      <p:sp>
        <p:nvSpPr>
          <p:cNvPr id="14" name="Text Box 13"/>
          <p:cNvSpPr txBox="1"/>
          <p:nvPr/>
        </p:nvSpPr>
        <p:spPr>
          <a:xfrm>
            <a:off x="730885" y="5253355"/>
            <a:ext cx="1859280" cy="368300"/>
          </a:xfrm>
          <a:prstGeom prst="rect">
            <a:avLst/>
          </a:prstGeom>
          <a:noFill/>
        </p:spPr>
        <p:txBody>
          <a:bodyPr wrap="none" rtlCol="0">
            <a:spAutoFit/>
          </a:bodyPr>
          <a:p>
            <a:pPr algn="l"/>
            <a:r>
              <a:rPr lang="en-US">
                <a:solidFill>
                  <a:schemeClr val="bg1"/>
                </a:solidFill>
              </a:rPr>
              <a:t>Core Framework</a:t>
            </a:r>
            <a:endParaRPr lang="en-US">
              <a:solidFill>
                <a:schemeClr val="bg1"/>
              </a:solidFill>
            </a:endParaRPr>
          </a:p>
        </p:txBody>
      </p:sp>
      <p:sp>
        <p:nvSpPr>
          <p:cNvPr id="78" name="Text Box 77"/>
          <p:cNvSpPr txBox="1"/>
          <p:nvPr/>
        </p:nvSpPr>
        <p:spPr>
          <a:xfrm>
            <a:off x="4566285" y="5253355"/>
            <a:ext cx="2489835" cy="368300"/>
          </a:xfrm>
          <a:prstGeom prst="rect">
            <a:avLst/>
          </a:prstGeom>
          <a:noFill/>
        </p:spPr>
        <p:txBody>
          <a:bodyPr wrap="none" rtlCol="0">
            <a:spAutoFit/>
          </a:bodyPr>
          <a:p>
            <a:pPr algn="l"/>
            <a:r>
              <a:rPr lang="en-US">
                <a:solidFill>
                  <a:schemeClr val="bg1"/>
                </a:solidFill>
              </a:rPr>
              <a:t>AWS Construct Library</a:t>
            </a:r>
            <a:endParaRPr lang="en-US">
              <a:solidFill>
                <a:schemeClr val="bg1"/>
              </a:solidFill>
            </a:endParaRPr>
          </a:p>
        </p:txBody>
      </p:sp>
      <p:sp>
        <p:nvSpPr>
          <p:cNvPr id="80" name="Text Box 79"/>
          <p:cNvSpPr txBox="1"/>
          <p:nvPr/>
        </p:nvSpPr>
        <p:spPr>
          <a:xfrm>
            <a:off x="9174480" y="5253355"/>
            <a:ext cx="1529715" cy="368300"/>
          </a:xfrm>
          <a:prstGeom prst="rect">
            <a:avLst/>
          </a:prstGeom>
          <a:noFill/>
        </p:spPr>
        <p:txBody>
          <a:bodyPr wrap="none" rtlCol="0">
            <a:spAutoFit/>
          </a:bodyPr>
          <a:p>
            <a:pPr algn="l"/>
            <a:r>
              <a:rPr lang="en-US">
                <a:solidFill>
                  <a:schemeClr val="bg1"/>
                </a:solidFill>
              </a:rPr>
              <a:t>AWS CDK CLI</a:t>
            </a:r>
            <a:endParaRPr lang="en-US">
              <a:solidFill>
                <a:schemeClr val="bg1"/>
              </a:solidFill>
            </a:endParaRPr>
          </a:p>
        </p:txBody>
      </p:sp>
      <p:sp>
        <p:nvSpPr>
          <p:cNvPr id="82" name="Text Box 81"/>
          <p:cNvSpPr txBox="1"/>
          <p:nvPr/>
        </p:nvSpPr>
        <p:spPr>
          <a:xfrm>
            <a:off x="313690" y="3017520"/>
            <a:ext cx="584835" cy="368300"/>
          </a:xfrm>
          <a:prstGeom prst="rect">
            <a:avLst/>
          </a:prstGeom>
          <a:noFill/>
        </p:spPr>
        <p:txBody>
          <a:bodyPr wrap="none" rtlCol="0">
            <a:spAutoFit/>
          </a:bodyPr>
          <a:p>
            <a:pPr algn="l"/>
            <a:r>
              <a:rPr lang="en-US">
                <a:solidFill>
                  <a:schemeClr val="bg1"/>
                </a:solidFill>
              </a:rPr>
              <a:t>App</a:t>
            </a:r>
            <a:endParaRPr lang="en-US">
              <a:solidFill>
                <a:schemeClr val="bg1"/>
              </a:solidFill>
            </a:endParaRPr>
          </a:p>
        </p:txBody>
      </p:sp>
      <p:sp>
        <p:nvSpPr>
          <p:cNvPr id="83" name="Text Box 82"/>
          <p:cNvSpPr txBox="1"/>
          <p:nvPr/>
        </p:nvSpPr>
        <p:spPr>
          <a:xfrm>
            <a:off x="339090" y="3644265"/>
            <a:ext cx="859790" cy="368300"/>
          </a:xfrm>
          <a:prstGeom prst="rect">
            <a:avLst/>
          </a:prstGeom>
          <a:noFill/>
        </p:spPr>
        <p:txBody>
          <a:bodyPr wrap="none" rtlCol="0">
            <a:spAutoFit/>
          </a:bodyPr>
          <a:p>
            <a:pPr algn="l"/>
            <a:r>
              <a:rPr lang="en-US">
                <a:solidFill>
                  <a:schemeClr val="bg1"/>
                </a:solidFill>
              </a:rPr>
              <a:t>Stacks</a:t>
            </a:r>
            <a:endParaRPr lang="en-US">
              <a:solidFill>
                <a:schemeClr val="bg1"/>
              </a:solidFill>
            </a:endParaRPr>
          </a:p>
        </p:txBody>
      </p:sp>
      <p:sp>
        <p:nvSpPr>
          <p:cNvPr id="84" name="Text Box 83"/>
          <p:cNvSpPr txBox="1"/>
          <p:nvPr/>
        </p:nvSpPr>
        <p:spPr>
          <a:xfrm>
            <a:off x="338455" y="4220845"/>
            <a:ext cx="1230630" cy="368300"/>
          </a:xfrm>
          <a:prstGeom prst="rect">
            <a:avLst/>
          </a:prstGeom>
          <a:noFill/>
        </p:spPr>
        <p:txBody>
          <a:bodyPr wrap="none" rtlCol="0">
            <a:spAutoFit/>
          </a:bodyPr>
          <a:p>
            <a:pPr algn="l"/>
            <a:r>
              <a:rPr lang="en-US">
                <a:solidFill>
                  <a:schemeClr val="bg1"/>
                </a:solidFill>
              </a:rPr>
              <a:t>Resources</a:t>
            </a:r>
            <a:endParaRPr lang="en-US">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4585</Words>
  <Application>WPS Presentation</Application>
  <PresentationFormat>Widescreen</PresentationFormat>
  <Paragraphs>357</Paragraphs>
  <Slides>35</Slides>
  <Notes>0</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35</vt:i4>
      </vt:variant>
    </vt:vector>
  </HeadingPairs>
  <TitlesOfParts>
    <vt:vector size="63"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Trebuchet MS</vt:lpstr>
      <vt:lpstr>Times New Roman</vt:lpstr>
      <vt:lpstr>Courier New</vt:lpstr>
      <vt:lpstr>Arial</vt:lpstr>
      <vt:lpstr>Amazon Ember Medium</vt:lpstr>
      <vt:lpstr>Amazon Ember Heavy</vt:lpstr>
      <vt:lpstr>Consolas</vt:lpstr>
      <vt:lpstr>Liberation Sans Narrow</vt:lpstr>
      <vt:lpstr>VL PGothic</vt:lpstr>
      <vt:lpstr>Calibri</vt:lpstr>
      <vt:lpstr>DejaVu Sans</vt:lpstr>
      <vt:lpstr>Calibri Light</vt:lpstr>
      <vt:lpstr>Microsoft YaHei</vt:lpstr>
      <vt:lpstr>Droid Sans Fallback</vt:lpstr>
      <vt:lpstr>Arial Unicode MS</vt:lpstr>
      <vt:lpstr>OpenSymbol</vt:lpstr>
      <vt:lpstr>Office Theme</vt:lpstr>
      <vt:lpstr>React, JAVA e AWS cloud, criando um crud e fazendo upload de imagens para S3</vt:lpstr>
      <vt:lpstr> </vt:lpstr>
      <vt:lpstr>PowerPoint 演示文稿</vt:lpstr>
      <vt:lpstr>PowerPoint 演示文稿</vt:lpstr>
      <vt:lpstr>PowerPoint 演示文稿</vt:lpstr>
      <vt:lpstr>FrontEnd</vt:lpstr>
      <vt:lpstr>PowerPoint 演示文稿</vt:lpstr>
      <vt:lpstr>PowerPoint 演示文稿</vt:lpstr>
      <vt:lpstr>PowerPoint 演示文稿</vt:lpstr>
      <vt:lpstr>PowerPoint 演示文稿</vt:lpstr>
      <vt:lpstr>PowerPoint 演示文稿</vt:lpstr>
      <vt:lpstr>Application Development</vt:lpstr>
      <vt:lpstr>PowerPoint 演示文稿</vt:lpstr>
      <vt:lpstr>PowerPoint 演示文稿</vt:lpstr>
      <vt:lpstr>Difference between v2 and v1</vt:lpstr>
      <vt:lpstr>PowerPoint 演示文稿</vt:lpstr>
      <vt:lpstr>PowerPoint 演示文稿</vt:lpstr>
      <vt:lpstr>PowerPoint 演示文稿</vt:lpstr>
      <vt:lpstr>FrontEnd</vt:lpstr>
      <vt:lpstr>PowerPoint 演示文稿</vt:lpstr>
      <vt:lpstr>PowerPoint 演示文稿</vt:lpstr>
      <vt:lpstr>PowerPoint 演示文稿</vt:lpstr>
      <vt:lpstr>PowerPoint 演示文稿</vt:lpstr>
      <vt:lpstr>PowerPoint 演示文稿</vt:lpstr>
      <vt:lpstr>FrontEnd</vt:lpstr>
      <vt:lpstr>PowerPoint 演示文稿</vt:lpstr>
      <vt:lpstr>PowerPoint 演示文稿</vt:lpstr>
      <vt:lpstr>PowerPoint 演示文稿</vt:lpstr>
      <vt:lpstr>PowerPoint 演示文稿</vt:lpstr>
      <vt:lpstr>PowerPoint 演示文稿</vt:lpstr>
      <vt:lpstr>And finally…</vt:lpstr>
      <vt:lpstr>Best Practice: Contribute </vt:lpstr>
      <vt:lpstr>PowerPoint 演示文稿</vt:lpstr>
      <vt:lpstr>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102</cp:revision>
  <dcterms:created xsi:type="dcterms:W3CDTF">2022-06-18T03:55:37Z</dcterms:created>
  <dcterms:modified xsi:type="dcterms:W3CDTF">2022-06-18T03:55:37Z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1033-11.1.0.10920</vt:lpwstr>
  </property>
</Properties>
</file>